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7" r:id="rId2"/>
    <p:sldId id="280" r:id="rId3"/>
    <p:sldId id="300" r:id="rId4"/>
    <p:sldId id="282" r:id="rId5"/>
    <p:sldId id="283" r:id="rId6"/>
    <p:sldId id="288" r:id="rId7"/>
    <p:sldId id="284" r:id="rId8"/>
    <p:sldId id="285" r:id="rId9"/>
    <p:sldId id="287" r:id="rId10"/>
    <p:sldId id="290" r:id="rId11"/>
    <p:sldId id="289" r:id="rId12"/>
    <p:sldId id="291" r:id="rId13"/>
    <p:sldId id="292" r:id="rId14"/>
    <p:sldId id="293" r:id="rId15"/>
    <p:sldId id="295" r:id="rId16"/>
    <p:sldId id="294" r:id="rId17"/>
    <p:sldId id="296" r:id="rId18"/>
    <p:sldId id="297" r:id="rId19"/>
    <p:sldId id="298" r:id="rId20"/>
    <p:sldId id="281" r:id="rId21"/>
    <p:sldId id="273" r:id="rId22"/>
    <p:sldId id="274" r:id="rId23"/>
    <p:sldId id="270" r:id="rId24"/>
    <p:sldId id="278" r:id="rId25"/>
    <p:sldId id="279" r:id="rId26"/>
    <p:sldId id="299" r:id="rId27"/>
    <p:sldId id="301" r:id="rId28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346" autoAdjust="0"/>
    <p:restoredTop sz="87657" autoAdjust="0"/>
  </p:normalViewPr>
  <p:slideViewPr>
    <p:cSldViewPr>
      <p:cViewPr>
        <p:scale>
          <a:sx n="114" d="100"/>
          <a:sy n="114" d="100"/>
        </p:scale>
        <p:origin x="-50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748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E1AC74-A438-4E08-82FF-EF187D7569C6}" type="datetime1">
              <a:rPr lang="cs-CZ"/>
              <a:pPr>
                <a:defRPr/>
              </a:pPr>
              <a:t>24.6.2015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MINISTERSTVO OBRANY ČESKÉ REPUBLIKY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38" tIns="45718" rIns="91438" bIns="457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F3249B15-236E-4630-9B71-42039F94465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75672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CDDA98B-AE0B-410F-876C-82AA5489648B}" type="datetime1">
              <a:rPr lang="cs-CZ"/>
              <a:pPr>
                <a:defRPr/>
              </a:pPr>
              <a:t>24.6.2015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8" rIns="91438" bIns="45718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38" tIns="45718" rIns="91438" bIns="45718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MINISTERSTVO OBRANY ČESKÉ REPUBLIKY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38" tIns="45718" rIns="91438" bIns="457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8A765964-4873-4A06-9156-E5B40D8A153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36883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4653699A-367C-4C5C-A433-03C5FE939837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57667ACA-8D99-47B3-9A8C-75215E970337}" type="slidenum">
              <a:rPr lang="cs-CZ" altLang="cs-CZ"/>
              <a:pPr>
                <a:spcBef>
                  <a:spcPct val="0"/>
                </a:spcBef>
              </a:pPr>
              <a:t>27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166B8D0-9D9B-4CD8-B55E-11B1676B4656}" type="slidenum">
              <a:rPr lang="cs-CZ" altLang="cs-CZ">
                <a:latin typeface="Calibri" pitchFamily="34" charset="0"/>
              </a:rPr>
              <a:pPr/>
              <a:t>12</a:t>
            </a:fld>
            <a:endParaRPr lang="cs-CZ" alt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FA809D2-0295-4D62-9FC8-4EEC21A3DECA}" type="slidenum">
              <a:rPr lang="cs-CZ" altLang="cs-CZ">
                <a:latin typeface="Calibri" pitchFamily="34" charset="0"/>
              </a:rPr>
              <a:pPr/>
              <a:t>14</a:t>
            </a:fld>
            <a:endParaRPr lang="cs-CZ" alt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543CFE9-A47F-4D68-BEA8-9738A235687B}" type="slidenum">
              <a:rPr lang="cs-CZ" altLang="cs-CZ">
                <a:latin typeface="Calibri" pitchFamily="34" charset="0"/>
              </a:rPr>
              <a:pPr/>
              <a:t>19</a:t>
            </a:fld>
            <a:endParaRPr lang="cs-CZ" altLang="cs-CZ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TS secures communication environment for information systems and communication systems within Czech Defense ministry area </a:t>
            </a:r>
          </a:p>
          <a:p>
            <a:r>
              <a:rPr lang="cs-CZ" altLang="cs-CZ" smtClean="0"/>
              <a:t>CADS creates transfer environment for information systems and communication systems</a:t>
            </a:r>
          </a:p>
          <a:p>
            <a:r>
              <a:rPr lang="cs-CZ" altLang="cs-CZ" smtClean="0"/>
              <a:t>SHS  is created by a quantity of telephone centres interconnected by means of ministerial but also by means of hired  lines </a:t>
            </a:r>
          </a:p>
          <a:p>
            <a:r>
              <a:rPr lang="cs-CZ" altLang="cs-CZ" smtClean="0"/>
              <a:t>DANESE creates communication enviroment interconnecting individual access networks </a:t>
            </a:r>
          </a:p>
          <a:p>
            <a:endParaRPr lang="cs-CZ" altLang="cs-CZ" smtClean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304CB902-99EF-4801-AAA2-9F3E68124616}" type="slidenum">
              <a:rPr lang="cs-CZ" altLang="cs-CZ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ŠIS-is principal information system used for support of troops in peace condition </a:t>
            </a:r>
          </a:p>
          <a:p>
            <a:r>
              <a:rPr lang="cs-CZ" altLang="cs-CZ" smtClean="0"/>
              <a:t>ISL-IS is used for securing support of troops </a:t>
            </a:r>
          </a:p>
          <a:p>
            <a:r>
              <a:rPr lang="cs-CZ" altLang="cs-CZ" smtClean="0"/>
              <a:t>IS IMO-secures access to information from public communication environment </a:t>
            </a:r>
          </a:p>
          <a:p>
            <a:r>
              <a:rPr lang="cs-CZ" altLang="cs-CZ" smtClean="0"/>
              <a:t>FIS-is the system used for financial securing of Defense Ministry area </a:t>
            </a:r>
          </a:p>
          <a:p>
            <a:r>
              <a:rPr lang="cs-CZ" altLang="cs-CZ" smtClean="0"/>
              <a:t>ISSP-is used for personal security of Defense Ministry – professional soldiers and civilian employees </a:t>
            </a:r>
          </a:p>
          <a:p>
            <a:r>
              <a:rPr lang="cs-CZ" altLang="cs-CZ" smtClean="0"/>
              <a:t>ZdravIS-is used for securing support of health security of Defense Minsitry area</a:t>
            </a:r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5372989E-EBF8-4324-9558-C991D4A1B294}" type="slidenum">
              <a:rPr lang="cs-CZ" altLang="cs-CZ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mtClean="0"/>
              <a:t>ISMP-special APV securing mobilization security </a:t>
            </a:r>
          </a:p>
          <a:p>
            <a:r>
              <a:rPr lang="cs-CZ" altLang="cs-CZ" smtClean="0"/>
              <a:t>CRONOS-classified  IS serving for communication with NATO</a:t>
            </a:r>
          </a:p>
          <a:p>
            <a:r>
              <a:rPr lang="cs-CZ" altLang="cs-CZ" smtClean="0"/>
              <a:t>IS EU Extranet MO-classified IS securing communication with the European Union</a:t>
            </a:r>
          </a:p>
          <a:p>
            <a:r>
              <a:rPr lang="cs-CZ" altLang="cs-CZ" smtClean="0"/>
              <a:t>IS SEKTOR VS is working in favour of Air Forces </a:t>
            </a:r>
          </a:p>
          <a:p>
            <a:r>
              <a:rPr lang="cs-CZ" altLang="cs-CZ" smtClean="0"/>
              <a:t>IS ICC classified IS serving for mapping the air situation </a:t>
            </a:r>
          </a:p>
          <a:p>
            <a:r>
              <a:rPr lang="cs-CZ" altLang="cs-CZ" smtClean="0"/>
              <a:t>IS OTS VŘ PozS classified IS used for securing the command and management of troops </a:t>
            </a:r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E20A8694-6ABF-420B-8172-98881001E4EE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1000" b="1" smtClean="0"/>
              <a:t>KO </a:t>
            </a:r>
            <a:r>
              <a:rPr lang="cs-CZ" altLang="cs-CZ" sz="1000" smtClean="0"/>
              <a:t>(Kybernetická obrana)</a:t>
            </a:r>
          </a:p>
          <a:p>
            <a:r>
              <a:rPr lang="cs-CZ" altLang="cs-CZ" sz="1000" b="1" smtClean="0"/>
              <a:t>N CDMB </a:t>
            </a:r>
            <a:r>
              <a:rPr lang="cs-CZ" altLang="cs-CZ" sz="1000" smtClean="0"/>
              <a:t>(NATO Cyber Defence Management Board)</a:t>
            </a:r>
          </a:p>
          <a:p>
            <a:r>
              <a:rPr lang="cs-CZ" altLang="cs-CZ" sz="1000" b="1" smtClean="0"/>
              <a:t>RADA pro KB </a:t>
            </a:r>
            <a:r>
              <a:rPr lang="cs-CZ" altLang="cs-CZ" sz="1000" smtClean="0"/>
              <a:t>(Rada pro Kybernetickou bezpečnost) </a:t>
            </a:r>
          </a:p>
          <a:p>
            <a:r>
              <a:rPr lang="cs-CZ" altLang="cs-CZ" sz="1000" b="1" smtClean="0"/>
              <a:t>CIS Communication Information System</a:t>
            </a:r>
          </a:p>
          <a:p>
            <a:endParaRPr lang="cs-CZ" altLang="cs-CZ" sz="1000" smtClean="0"/>
          </a:p>
          <a:p>
            <a:endParaRPr lang="cs-CZ" altLang="cs-CZ" sz="1000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19C598C3-6F84-4287-A8AD-BDC1D75EA809}" type="slidenum">
              <a:rPr lang="cs-CZ" altLang="cs-CZ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C33F1CE8-0F1D-4F56-9846-211CC96055DE}" type="slidenum">
              <a:rPr lang="cs-CZ" altLang="cs-CZ"/>
              <a:pPr>
                <a:spcBef>
                  <a:spcPct val="0"/>
                </a:spcBef>
              </a:pPr>
              <a:t>25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9" descr="Obrázek5 kopi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49250" y="6453188"/>
            <a:ext cx="6192838" cy="203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720" b="1" dirty="0">
                <a:latin typeface="Arial Narrow" pitchFamily="34" charset="0"/>
                <a:cs typeface="Arial" panose="020B0604020202020204" pitchFamily="34" charset="0"/>
              </a:rPr>
              <a:t>AGENTURA KOMINIKAČNÍCH A INFORMAČNÍCH SYTÉMŮ</a:t>
            </a:r>
          </a:p>
        </p:txBody>
      </p:sp>
      <p:pic>
        <p:nvPicPr>
          <p:cNvPr id="7" name="Obrázek 7" descr="Obrázek3 kopi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14288"/>
            <a:ext cx="9288463" cy="693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717032"/>
            <a:ext cx="7846640" cy="1512168"/>
          </a:xfrm>
        </p:spPr>
        <p:txBody>
          <a:bodyPr/>
          <a:lstStyle>
            <a:lvl1pPr algn="ctr">
              <a:defRPr sz="28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0"/>
          </p:nvPr>
        </p:nvSpPr>
        <p:spPr>
          <a:xfrm>
            <a:off x="683840" y="5876950"/>
            <a:ext cx="7848600" cy="36036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None/>
              <a:defRPr sz="1200" b="0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683840" y="5517232"/>
            <a:ext cx="7848600" cy="36036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None/>
              <a:defRPr sz="16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646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9" descr="Obrázek5 kopi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49250" y="6453188"/>
            <a:ext cx="6192838" cy="203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720" b="1" dirty="0">
                <a:latin typeface="Arial Narrow" pitchFamily="34" charset="0"/>
                <a:cs typeface="Arial" panose="020B0604020202020204" pitchFamily="34" charset="0"/>
              </a:rPr>
              <a:t>AGENTURA KOMINIKAČNÍCH A INFORMAČNÍCH SYTÉMŮ</a:t>
            </a:r>
          </a:p>
        </p:txBody>
      </p:sp>
      <p:pic>
        <p:nvPicPr>
          <p:cNvPr id="5" name="Picture 2" descr="H:\Složka ppt9_final\jpg\Bez názvu-15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12700"/>
            <a:ext cx="9217026" cy="68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 userDrawn="1"/>
        </p:nvSpPr>
        <p:spPr>
          <a:xfrm>
            <a:off x="1763713" y="3429000"/>
            <a:ext cx="561657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  <p:pic>
        <p:nvPicPr>
          <p:cNvPr id="7" name="Obrázek 6" descr="otaznik-01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24300" y="1700213"/>
            <a:ext cx="1438275" cy="14398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9035" y="5013177"/>
            <a:ext cx="6845932" cy="1584176"/>
          </a:xfrm>
        </p:spPr>
        <p:txBody>
          <a:bodyPr/>
          <a:lstStyle>
            <a:lvl1pPr algn="ctr">
              <a:defRPr sz="1200" cap="none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820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7740650" y="6165850"/>
            <a:ext cx="6477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7889BCF-60AA-4E93-BC94-50F4059A89F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5104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cap="all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281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7740650" y="6165850"/>
            <a:ext cx="6477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2AAB3EA-BAB1-48DB-9610-1BFEEF155EC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579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44825"/>
            <a:ext cx="4038600" cy="428133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5"/>
            <a:ext cx="4038600" cy="428133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7740650" y="6165850"/>
            <a:ext cx="6477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DAE9720-BC8E-40DC-8AB3-8C82F8345D1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4254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9" descr="Obrázek5 kopi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349250" y="6453188"/>
            <a:ext cx="6192838" cy="203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720" b="1" dirty="0">
                <a:latin typeface="Arial Narrow" pitchFamily="34" charset="0"/>
                <a:cs typeface="Arial" panose="020B0604020202020204" pitchFamily="34" charset="0"/>
              </a:rPr>
              <a:t>AGENTURA KOMINIKAČNÍCH A INFORMAČNÍCH SYTÉMŮ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0"/>
          </p:nvPr>
        </p:nvSpPr>
        <p:spPr>
          <a:xfrm>
            <a:off x="6975475" y="62372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206D674-B072-4996-B995-F9A5CD3568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874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2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7740650" y="6165850"/>
            <a:ext cx="6477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3272E54-842E-4541-9978-F961CA108A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12498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2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575050" y="1844825"/>
            <a:ext cx="5111751" cy="4281339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844825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7740650" y="6165850"/>
            <a:ext cx="6477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228AA45-1109-4D27-A29F-A903CC6D2F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7415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7740650" y="6165850"/>
            <a:ext cx="6477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C90F0C-77EC-450E-929B-B074619B156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8921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484784"/>
            <a:ext cx="5486400" cy="38164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6850800" cy="1080000"/>
          </a:xfrm>
        </p:spPr>
        <p:txBody>
          <a:bodyPr/>
          <a:lstStyle>
            <a:lvl1pPr>
              <a:defRPr sz="22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7740650" y="6165850"/>
            <a:ext cx="6477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BCE001D-EC83-44BD-94F0-801FDC1E4DE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660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Obrázek5 kopi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49250" y="6453188"/>
            <a:ext cx="6192838" cy="203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720" b="1" dirty="0">
                <a:latin typeface="Arial Narrow" pitchFamily="34" charset="0"/>
                <a:cs typeface="Arial" panose="020B0604020202020204" pitchFamily="34" charset="0"/>
              </a:rPr>
              <a:t>AGENTURA KOMINIKAČNÍCH A INFORMAČNÍCH SYTÉMŮ</a:t>
            </a:r>
          </a:p>
        </p:txBody>
      </p:sp>
      <p:pic>
        <p:nvPicPr>
          <p:cNvPr id="6" name="Obrázek 7" descr="Obrázek6 kopi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251950" cy="6908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 userDrawn="1"/>
        </p:nvSpPr>
        <p:spPr>
          <a:xfrm rot="5400000">
            <a:off x="-2729706" y="3377407"/>
            <a:ext cx="6192837" cy="203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720" dirty="0">
                <a:latin typeface="Arial Narrow" pitchFamily="34" charset="0"/>
                <a:cs typeface="Arial" panose="020B0604020202020204" pitchFamily="34" charset="0"/>
              </a:rPr>
              <a:t>MINISTERSTVO OBRANY ČR, sekce vyzbrojování</a:t>
            </a:r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884368" y="404665"/>
            <a:ext cx="1080120" cy="4968551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3568" y="404665"/>
            <a:ext cx="6552728" cy="61206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 rot="5400000">
            <a:off x="321469" y="5652294"/>
            <a:ext cx="50323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43FCFE2-D0E9-4C59-8C67-6983ECDAA15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4444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7067550" cy="1079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kern="1200" cap="all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indent="3238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3200" b="1" kern="1200">
          <a:solidFill>
            <a:srgbClr val="17375E"/>
          </a:solidFill>
          <a:latin typeface="Arabic Typesetting" pitchFamily="66" charset="-78"/>
          <a:ea typeface="+mn-ea"/>
          <a:cs typeface="Arabic Typesetting" pitchFamily="66" charset="-7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76092"/>
        </a:buClr>
        <a:buSzPct val="100000"/>
        <a:buFont typeface="Arial" charset="0"/>
        <a:buChar char="•"/>
        <a:defRPr sz="2800" kern="1200">
          <a:solidFill>
            <a:srgbClr val="376092"/>
          </a:solidFill>
          <a:latin typeface="Arabic Typesetting" pitchFamily="66" charset="-78"/>
          <a:ea typeface="+mn-ea"/>
          <a:cs typeface="Arabic Typesetting" pitchFamily="66" charset="-7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7375E"/>
        </a:buClr>
        <a:buSzPct val="88000"/>
        <a:buFont typeface="Wingdings" pitchFamily="2" charset="2"/>
        <a:buChar char="§"/>
        <a:defRPr sz="2400" kern="1200">
          <a:solidFill>
            <a:schemeClr val="tx1"/>
          </a:solidFill>
          <a:latin typeface="Arabic Typesetting" pitchFamily="66" charset="-78"/>
          <a:ea typeface="+mn-ea"/>
          <a:cs typeface="Arabic Typesetting" pitchFamily="66" charset="-7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17375E"/>
        </a:buClr>
        <a:buSzPct val="74000"/>
        <a:buFont typeface="Arial" charset="0"/>
        <a:buChar char="–"/>
        <a:defRPr sz="2000" kern="1200">
          <a:solidFill>
            <a:schemeClr val="tx1"/>
          </a:solidFill>
          <a:latin typeface="Arabic Typesetting" pitchFamily="66" charset="-78"/>
          <a:ea typeface="+mn-ea"/>
          <a:cs typeface="Arabic Typesetting" pitchFamily="66" charset="-7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17375E"/>
        </a:buClr>
        <a:buFont typeface="Arial" charset="0"/>
        <a:buChar char="»"/>
        <a:defRPr sz="2000" kern="1200">
          <a:solidFill>
            <a:schemeClr val="tx1"/>
          </a:solidFill>
          <a:latin typeface="Arabic Typesetting" pitchFamily="66" charset="-78"/>
          <a:ea typeface="+mn-ea"/>
          <a:cs typeface="Arabic Typesetting" pitchFamily="66" charset="-7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bu.cz/cs/pravni-predpisy/provadeci-pravni-predpisy/provadeci-pravni-predpisy-k-zakonu-c-1812014-sb-o-kyberneticke-bezpecnosti-a-o-zmene-souvisejicich-zakonu/" TargetMode="External"/><Relationship Id="rId2" Type="http://schemas.openxmlformats.org/officeDocument/2006/relationships/hyperlink" Target="http://www.nbu.cz/cs/pravni-predpisy/zakon-o-kyberneticke-bezpecnosti-a-o-zmene-souvisejicich-zakonu-zakon-o-kyberneticke-bezpecnosti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41513" y="5332413"/>
            <a:ext cx="5486400" cy="8048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      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 bwMode="auto">
          <a:xfrm flipV="1">
            <a:off x="755650" y="2565400"/>
            <a:ext cx="7488238" cy="295116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 sz="3200" dirty="0" smtClean="0">
                <a:effectLst/>
              </a:rPr>
              <a:t> </a:t>
            </a:r>
            <a:endParaRPr lang="cs-CZ" altLang="cs-CZ" sz="3200" b="1" cap="none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5364" name="Obdélník 4"/>
          <p:cNvSpPr>
            <a:spLocks noChangeArrowheads="1"/>
          </p:cNvSpPr>
          <p:nvPr/>
        </p:nvSpPr>
        <p:spPr bwMode="auto">
          <a:xfrm>
            <a:off x="549275" y="1844675"/>
            <a:ext cx="82708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cs-CZ" altLang="cs-CZ" sz="4800" b="1" dirty="0" smtClean="0">
                <a:solidFill>
                  <a:srgbClr val="0070C0"/>
                </a:solidFill>
              </a:rPr>
              <a:t>Kyberterorismus </a:t>
            </a:r>
            <a:r>
              <a:rPr lang="cs-CZ" altLang="cs-CZ" sz="4800" b="1" dirty="0">
                <a:solidFill>
                  <a:srgbClr val="0070C0"/>
                </a:solidFill>
              </a:rPr>
              <a:t>– </a:t>
            </a:r>
            <a:r>
              <a:rPr lang="cs-CZ" altLang="cs-CZ" sz="4800" b="1" dirty="0" smtClean="0">
                <a:solidFill>
                  <a:srgbClr val="0070C0"/>
                </a:solidFill>
              </a:rPr>
              <a:t>Hrozby </a:t>
            </a:r>
            <a:r>
              <a:rPr lang="cs-CZ" altLang="cs-CZ" sz="4800" b="1" dirty="0">
                <a:solidFill>
                  <a:srgbClr val="0070C0"/>
                </a:solidFill>
              </a:rPr>
              <a:t/>
            </a:r>
            <a:br>
              <a:rPr lang="cs-CZ" altLang="cs-CZ" sz="4800" b="1" dirty="0">
                <a:solidFill>
                  <a:srgbClr val="0070C0"/>
                </a:solidFill>
              </a:rPr>
            </a:br>
            <a:r>
              <a:rPr lang="cs-CZ" altLang="cs-CZ" sz="4800" b="1" dirty="0" smtClean="0">
                <a:solidFill>
                  <a:srgbClr val="0070C0"/>
                </a:solidFill>
              </a:rPr>
              <a:t>a obrana</a:t>
            </a:r>
            <a:endParaRPr lang="cs-CZ" altLang="cs-CZ" sz="4800" dirty="0">
              <a:solidFill>
                <a:srgbClr val="0070C0"/>
              </a:solidFill>
            </a:endParaRPr>
          </a:p>
        </p:txBody>
      </p:sp>
      <p:sp>
        <p:nvSpPr>
          <p:cNvPr id="15365" name="Obdélník 5"/>
          <p:cNvSpPr>
            <a:spLocks noChangeArrowheads="1"/>
          </p:cNvSpPr>
          <p:nvPr/>
        </p:nvSpPr>
        <p:spPr bwMode="auto">
          <a:xfrm>
            <a:off x="549275" y="381000"/>
            <a:ext cx="777716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cs-CZ" altLang="cs-CZ" sz="3200" dirty="0" smtClean="0">
                <a:solidFill>
                  <a:srgbClr val="FFFF00"/>
                </a:solidFill>
              </a:rPr>
              <a:t>Zasedání </a:t>
            </a:r>
            <a:r>
              <a:rPr lang="cs-CZ" altLang="cs-CZ" sz="3200" dirty="0" err="1" smtClean="0">
                <a:solidFill>
                  <a:srgbClr val="FFFF00"/>
                </a:solidFill>
              </a:rPr>
              <a:t>Gaminské</a:t>
            </a:r>
            <a:r>
              <a:rPr lang="cs-CZ" altLang="cs-CZ" sz="3200" dirty="0" smtClean="0">
                <a:solidFill>
                  <a:srgbClr val="FFFF00"/>
                </a:solidFill>
              </a:rPr>
              <a:t> Iniciativy v </a:t>
            </a:r>
            <a:r>
              <a:rPr lang="cs-CZ" altLang="cs-CZ" sz="3200" dirty="0" err="1" smtClean="0">
                <a:solidFill>
                  <a:srgbClr val="FFFF00"/>
                </a:solidFill>
              </a:rPr>
              <a:t>Mariboru</a:t>
            </a:r>
            <a:r>
              <a:rPr lang="cs-CZ" altLang="cs-CZ" sz="3200" dirty="0" smtClean="0">
                <a:solidFill>
                  <a:srgbClr val="FFFF00"/>
                </a:solidFill>
              </a:rPr>
              <a:t>,</a:t>
            </a:r>
            <a:r>
              <a:rPr lang="cs-CZ" altLang="cs-CZ" sz="3200" dirty="0">
                <a:solidFill>
                  <a:srgbClr val="FFFF00"/>
                </a:solidFill>
              </a:rPr>
              <a:t/>
            </a:r>
            <a:br>
              <a:rPr lang="cs-CZ" altLang="cs-CZ" sz="3200" dirty="0">
                <a:solidFill>
                  <a:srgbClr val="FFFF00"/>
                </a:solidFill>
              </a:rPr>
            </a:br>
            <a:r>
              <a:rPr lang="cs-CZ" altLang="cs-CZ" sz="3200" dirty="0">
                <a:solidFill>
                  <a:srgbClr val="FFFF00"/>
                </a:solidFill>
              </a:rPr>
              <a:t> </a:t>
            </a:r>
            <a:r>
              <a:rPr lang="cs-CZ" altLang="cs-CZ" sz="3200" dirty="0" smtClean="0">
                <a:solidFill>
                  <a:srgbClr val="FFFF00"/>
                </a:solidFill>
              </a:rPr>
              <a:t>28.-31. května </a:t>
            </a:r>
            <a:r>
              <a:rPr lang="cs-CZ" altLang="cs-CZ" sz="3200" dirty="0">
                <a:solidFill>
                  <a:srgbClr val="FFFF00"/>
                </a:solidFill>
              </a:rPr>
              <a:t>2015</a:t>
            </a:r>
          </a:p>
        </p:txBody>
      </p:sp>
      <p:pic>
        <p:nvPicPr>
          <p:cNvPr id="15366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3586163"/>
            <a:ext cx="1571625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113" y="3586163"/>
            <a:ext cx="2422525" cy="225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Obdélník 5"/>
          <p:cNvSpPr>
            <a:spLocks noChangeArrowheads="1"/>
          </p:cNvSpPr>
          <p:nvPr/>
        </p:nvSpPr>
        <p:spPr bwMode="auto">
          <a:xfrm>
            <a:off x="468313" y="6167438"/>
            <a:ext cx="83518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cs-CZ" altLang="en-US" b="1" dirty="0" smtClean="0">
                <a:solidFill>
                  <a:srgbClr val="0070C0"/>
                </a:solidFill>
              </a:rPr>
              <a:t>Svaz důstojníků a praporčíků Armády České republiky</a:t>
            </a:r>
            <a:endParaRPr lang="cs-CZ" alt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9525"/>
            <a:ext cx="7067550" cy="10795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rgbClr val="0070C0"/>
                </a:solidFill>
              </a:rPr>
              <a:t>III. Kybernetická obrana české republiky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07375" cy="4608513"/>
          </a:xfrm>
        </p:spPr>
        <p:txBody>
          <a:bodyPr/>
          <a:lstStyle/>
          <a:p>
            <a:pPr indent="0">
              <a:buNone/>
              <a:defRPr/>
            </a:pPr>
            <a:endParaRPr lang="cs-CZ" sz="2800" dirty="0" smtClean="0"/>
          </a:p>
          <a:p>
            <a:pPr indent="0">
              <a:buNone/>
              <a:defRPr/>
            </a:pPr>
            <a:r>
              <a:rPr lang="cs-CZ" sz="2800" dirty="0" smtClean="0"/>
              <a:t>Dne </a:t>
            </a:r>
            <a:r>
              <a:rPr lang="cs-CZ" sz="2800" dirty="0"/>
              <a:t>1. ledna 2015 </a:t>
            </a:r>
            <a:r>
              <a:rPr lang="cs-CZ" sz="2800" dirty="0" smtClean="0"/>
              <a:t>nabyl účinnosti </a:t>
            </a:r>
            <a:r>
              <a:rPr lang="cs-CZ" sz="2800" u="sng" dirty="0">
                <a:hlinkClick r:id="rId2"/>
              </a:rPr>
              <a:t>zákon č. 181/2014 Sb.</a:t>
            </a:r>
            <a:r>
              <a:rPr lang="cs-CZ" sz="2800" dirty="0"/>
              <a:t>, o kybernetické bezpečnosti a o změně souvisejících zákonů (zákon o kybernetické bezpečnosti) a jeho </a:t>
            </a:r>
            <a:r>
              <a:rPr lang="cs-CZ" sz="2800" u="sng" dirty="0">
                <a:hlinkClick r:id="rId3"/>
              </a:rPr>
              <a:t>prováděcí právní předpisy</a:t>
            </a:r>
            <a:r>
              <a:rPr lang="cs-CZ" sz="2800" dirty="0"/>
              <a:t> – vyhláška č. 317/2014 Sb., o významných informačních systémech a jejich určujících kritériích a vyhláška č. 316/2014 Sb., o bezpečnostních opatřeních, kybernetických bezpečnostních incidentech, reaktivních opatřeních a o stanovení náležitostí podání v oblasti kybernetické bezpečnosti (vyhláška o kybernetické bezpečnosti). </a:t>
            </a:r>
            <a:endParaRPr lang="cs-CZ" sz="2800" dirty="0" smtClean="0"/>
          </a:p>
          <a:p>
            <a:pPr indent="0">
              <a:buNone/>
              <a:defRPr/>
            </a:pPr>
            <a:r>
              <a:rPr lang="cs-CZ" sz="2800" dirty="0" smtClean="0"/>
              <a:t>Dále </a:t>
            </a:r>
            <a:r>
              <a:rPr lang="cs-CZ" sz="2800" dirty="0"/>
              <a:t>bylo novelizováno nařízení vlády č. 432/2010 Sb., o kritériích pro určení prvku kritické infrastruktury (tato novela je zveřejněna ve Sbírce zákonů pod číslem 315/2014 Sb.). </a:t>
            </a:r>
            <a:endParaRPr lang="cs-CZ" sz="2800" dirty="0" smtClean="0"/>
          </a:p>
          <a:p>
            <a:pPr indent="0">
              <a:buNone/>
              <a:defRPr/>
            </a:pPr>
            <a:endParaRPr lang="cs-CZ" sz="2800" dirty="0"/>
          </a:p>
          <a:p>
            <a:pPr indent="0">
              <a:buFont typeface="Wingdings" pitchFamily="2" charset="2"/>
              <a:buNone/>
              <a:defRPr/>
            </a:pPr>
            <a:endParaRPr lang="cs-CZ" dirty="0"/>
          </a:p>
          <a:p>
            <a:pPr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1E91744-FD05-4DD1-B377-0B161C5142AC}" type="slidenum">
              <a:rPr lang="cs-CZ" altLang="cs-CZ"/>
              <a:pPr/>
              <a:t>10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0"/>
            <a:ext cx="7067550" cy="10795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err="1" smtClean="0">
                <a:solidFill>
                  <a:srgbClr val="0070C0"/>
                </a:solidFill>
              </a:rPr>
              <a:t>Iii</a:t>
            </a:r>
            <a:r>
              <a:rPr lang="cs-CZ" dirty="0" smtClean="0">
                <a:solidFill>
                  <a:srgbClr val="0070C0"/>
                </a:solidFill>
              </a:rPr>
              <a:t>. Kybernetická obrana české republiky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395288" y="1628775"/>
            <a:ext cx="8208962" cy="4824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0">
              <a:buFont typeface="Wingdings" pitchFamily="2" charset="2"/>
              <a:buNone/>
            </a:pPr>
            <a:r>
              <a:rPr lang="cs-CZ" altLang="en-US" dirty="0" smtClean="0">
                <a:solidFill>
                  <a:srgbClr val="0070C0"/>
                </a:solidFill>
              </a:rPr>
              <a:t>1. Kybernetická obrana České republiky</a:t>
            </a:r>
          </a:p>
          <a:p>
            <a:pPr indent="0">
              <a:buFont typeface="Wingdings" pitchFamily="2" charset="2"/>
              <a:buNone/>
            </a:pPr>
            <a:r>
              <a:rPr lang="cs-CZ" altLang="en-US" sz="2800" dirty="0" smtClean="0"/>
              <a:t>V České republice je orgánem odpovědným za kybernetickou bezpečnost Národní bezpečnostní úřad (NBÚ), který má svou zvláštní interní jednotky CERT  (</a:t>
            </a:r>
            <a:r>
              <a:rPr lang="cs-CZ" altLang="en-US" sz="2800" dirty="0" err="1" smtClean="0"/>
              <a:t>Computer</a:t>
            </a:r>
            <a:r>
              <a:rPr lang="cs-CZ" altLang="en-US" sz="2800" dirty="0" smtClean="0"/>
              <a:t> </a:t>
            </a:r>
            <a:r>
              <a:rPr lang="cs-CZ" altLang="en-US" sz="2800" dirty="0" err="1" smtClean="0"/>
              <a:t>Emergency</a:t>
            </a:r>
            <a:r>
              <a:rPr lang="cs-CZ" altLang="en-US" sz="2800" dirty="0" smtClean="0"/>
              <a:t> Response Team) a CSIRT (</a:t>
            </a:r>
            <a:r>
              <a:rPr lang="en-US" altLang="en-US" sz="2800" dirty="0" smtClean="0"/>
              <a:t>Computer Security Incident Response Tea</a:t>
            </a:r>
            <a:r>
              <a:rPr lang="cs-CZ" altLang="en-US" sz="2800" dirty="0" smtClean="0"/>
              <a:t>m)</a:t>
            </a:r>
          </a:p>
          <a:p>
            <a:pPr indent="0">
              <a:buFont typeface="Wingdings" pitchFamily="2" charset="2"/>
              <a:buNone/>
            </a:pPr>
            <a:r>
              <a:rPr lang="en-US" altLang="en-US" sz="2800" dirty="0" smtClean="0"/>
              <a:t> </a:t>
            </a:r>
            <a:r>
              <a:rPr lang="cs-CZ" altLang="en-US" sz="2800" dirty="0" smtClean="0"/>
              <a:t>Národní bezpečnostní úřad úzce spolupracuje s Bezpečnostní informační službou, s Policí ČR a jejich podřízenými složkami</a:t>
            </a:r>
          </a:p>
          <a:p>
            <a:pPr indent="0">
              <a:buFont typeface="Wingdings" pitchFamily="2" charset="2"/>
              <a:buNone/>
            </a:pPr>
            <a:r>
              <a:rPr lang="en-US" altLang="en-US" sz="2800" dirty="0" smtClean="0"/>
              <a:t> </a:t>
            </a:r>
            <a:r>
              <a:rPr lang="cs-CZ" altLang="en-US" sz="2800" dirty="0" smtClean="0"/>
              <a:t>Aktuální úkoly těchto orgánů jsou definovány v Národní strategii kybernetické bezpečnosti České republiky na období </a:t>
            </a:r>
            <a:r>
              <a:rPr lang="en-US" altLang="en-US" sz="2800" dirty="0" smtClean="0"/>
              <a:t>2015 – 2025</a:t>
            </a:r>
            <a:endParaRPr lang="cs-CZ" altLang="en-US" sz="2800" dirty="0" smtClean="0"/>
          </a:p>
          <a:p>
            <a:pPr indent="0">
              <a:buFont typeface="Wingdings" pitchFamily="2" charset="2"/>
              <a:buNone/>
            </a:pPr>
            <a:r>
              <a:rPr lang="en-US" altLang="en-US" sz="2800" dirty="0" smtClean="0"/>
              <a:t> </a:t>
            </a:r>
            <a:r>
              <a:rPr lang="cs-CZ" altLang="en-US" sz="2800" dirty="0" smtClean="0"/>
              <a:t>Jaká je její vize, zásady a výzvy ?</a:t>
            </a:r>
            <a:r>
              <a:rPr lang="en-US" altLang="en-US" sz="2800" dirty="0" smtClean="0"/>
              <a:t> </a:t>
            </a:r>
            <a:endParaRPr lang="cs-CZ" altLang="en-US" sz="2800" dirty="0" smtClean="0"/>
          </a:p>
          <a:p>
            <a:pPr indent="0">
              <a:buFont typeface="Wingdings" pitchFamily="2" charset="2"/>
              <a:buNone/>
            </a:pPr>
            <a:endParaRPr lang="cs-CZ" altLang="en-US" dirty="0" smtClean="0">
              <a:solidFill>
                <a:srgbClr val="0070C0"/>
              </a:solidFill>
            </a:endParaRPr>
          </a:p>
          <a:p>
            <a:pPr indent="0">
              <a:buFont typeface="Wingdings" pitchFamily="2" charset="2"/>
              <a:buNone/>
            </a:pPr>
            <a:endParaRPr lang="en-US" altLang="en-US" dirty="0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B9E2F51-93A3-4922-A9BE-CEC1DCA01FF9}" type="slidenum">
              <a:rPr lang="cs-CZ" altLang="cs-CZ"/>
              <a:pPr/>
              <a:t>11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-39688"/>
            <a:ext cx="7067550" cy="107950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err="1" smtClean="0">
                <a:solidFill>
                  <a:srgbClr val="0070C0"/>
                </a:solidFill>
              </a:rPr>
              <a:t>Iii</a:t>
            </a:r>
            <a:r>
              <a:rPr lang="cs-CZ" dirty="0" smtClean="0">
                <a:solidFill>
                  <a:srgbClr val="0070C0"/>
                </a:solidFill>
              </a:rPr>
              <a:t>. Kybernetická obrana české republiky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4813" y="1600200"/>
            <a:ext cx="8642350" cy="4824413"/>
          </a:xfrm>
        </p:spPr>
        <p:txBody>
          <a:bodyPr/>
          <a:lstStyle/>
          <a:p>
            <a:pPr indent="0">
              <a:buFont typeface="Wingdings" pitchFamily="2" charset="2"/>
              <a:buNone/>
              <a:defRPr/>
            </a:pPr>
            <a:r>
              <a:rPr lang="cs-CZ" dirty="0">
                <a:solidFill>
                  <a:srgbClr val="0070C0"/>
                </a:solidFill>
              </a:rPr>
              <a:t>2</a:t>
            </a:r>
            <a:r>
              <a:rPr lang="cs-CZ" dirty="0" smtClean="0">
                <a:solidFill>
                  <a:srgbClr val="0070C0"/>
                </a:solidFill>
              </a:rPr>
              <a:t>. Národní strategie kybernetické bezpečnosti na období 2015 -25</a:t>
            </a:r>
          </a:p>
          <a:p>
            <a:pPr indent="0">
              <a:buFont typeface="Wingdings" pitchFamily="2" charset="2"/>
              <a:buNone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Vize: </a:t>
            </a:r>
          </a:p>
          <a:p>
            <a:r>
              <a:rPr lang="cs-CZ" sz="2400" b="0" dirty="0" smtClean="0"/>
              <a:t>Česká </a:t>
            </a:r>
            <a:r>
              <a:rPr lang="cs-CZ" sz="2400" b="0" dirty="0"/>
              <a:t>republika zaměří své úsilí na nepřetržité rozšiřování expertní základny v oblasti kybernetické bezpečnosti a schopností čelit nejnovějším kybernetickým hrozbám. Zároveň bude podporovat a rozvíjet také schopnosti bezpečnostních složek státu tak, aby byly schopny předcházet a včas detekovat aktuální hrozby. </a:t>
            </a:r>
          </a:p>
          <a:p>
            <a:r>
              <a:rPr lang="cs-CZ" sz="2400" b="0" dirty="0" smtClean="0"/>
              <a:t>Česká </a:t>
            </a:r>
            <a:r>
              <a:rPr lang="cs-CZ" sz="2400" b="0" dirty="0"/>
              <a:t>republika bude při předcházení i řešení kybernetických útoků aktivně pomáhat svým mezinárodním partnerům, plnit závazky vyplývající z členství v mezinárodních organizacích, kolektivní obrany Severoatlantické aliance a podporovat bezpečnost v dalších státech </a:t>
            </a:r>
            <a:r>
              <a:rPr lang="cs-CZ" sz="2400" b="0" dirty="0" smtClean="0"/>
              <a:t>světa. </a:t>
            </a:r>
            <a:endParaRPr lang="cs-CZ" sz="2400" b="0" dirty="0"/>
          </a:p>
          <a:p>
            <a:r>
              <a:rPr lang="cs-CZ" sz="2400" b="0" dirty="0" smtClean="0"/>
              <a:t>Česká </a:t>
            </a:r>
            <a:r>
              <a:rPr lang="cs-CZ" sz="2400" b="0" dirty="0"/>
              <a:t>republika bude intenzivně podporovat spolupráci a dialog zemí středoevropského regionu v oblasti kybernetické bezpečnosti a obrany skrze mezinárodní organizace, jejichž je </a:t>
            </a:r>
            <a:r>
              <a:rPr lang="cs-CZ" sz="2400" b="0" dirty="0" smtClean="0"/>
              <a:t>členem. </a:t>
            </a:r>
          </a:p>
          <a:p>
            <a:endParaRPr lang="cs-CZ" sz="2400" b="0" dirty="0"/>
          </a:p>
          <a:p>
            <a:pPr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A7B4BC4-6F03-4648-944F-7C1EC29727BB}" type="slidenum">
              <a:rPr lang="cs-CZ" altLang="cs-CZ"/>
              <a:pPr/>
              <a:t>12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4763"/>
            <a:ext cx="7067550" cy="1047750"/>
          </a:xfrm>
        </p:spPr>
        <p:txBody>
          <a:bodyPr/>
          <a:lstStyle/>
          <a:p>
            <a:pPr>
              <a:defRPr/>
            </a:pPr>
            <a:r>
              <a:rPr lang="cs-CZ" dirty="0" err="1" smtClean="0">
                <a:solidFill>
                  <a:srgbClr val="0070C0"/>
                </a:solidFill>
              </a:rPr>
              <a:t>Iii</a:t>
            </a:r>
            <a:r>
              <a:rPr lang="cs-CZ" dirty="0" smtClean="0">
                <a:solidFill>
                  <a:srgbClr val="0070C0"/>
                </a:solidFill>
              </a:rPr>
              <a:t>. Kybernetická  </a:t>
            </a:r>
            <a:r>
              <a:rPr lang="cs-CZ" dirty="0">
                <a:solidFill>
                  <a:srgbClr val="0070C0"/>
                </a:solidFill>
              </a:rPr>
              <a:t>obrana české republiky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7338"/>
            <a:ext cx="8208962" cy="4679950"/>
          </a:xfrm>
        </p:spPr>
        <p:txBody>
          <a:bodyPr/>
          <a:lstStyle/>
          <a:p>
            <a:pPr indent="0">
              <a:buNone/>
              <a:defRPr/>
            </a:pPr>
            <a:r>
              <a:rPr lang="cs-CZ" dirty="0" smtClean="0">
                <a:solidFill>
                  <a:srgbClr val="0070C0"/>
                </a:solidFill>
              </a:rPr>
              <a:t>3. </a:t>
            </a:r>
            <a:r>
              <a:rPr lang="cs-CZ" dirty="0">
                <a:solidFill>
                  <a:srgbClr val="0070C0"/>
                </a:solidFill>
              </a:rPr>
              <a:t>Národní strategie kybernetické bezpečnosti na období 2015 -25</a:t>
            </a:r>
          </a:p>
          <a:p>
            <a:r>
              <a:rPr lang="cs-CZ" sz="2400" b="0" dirty="0" smtClean="0"/>
              <a:t>Česká </a:t>
            </a:r>
            <a:r>
              <a:rPr lang="cs-CZ" sz="2400" b="0" dirty="0"/>
              <a:t>republika bude efektivně zajišťovat nejen prvky kritické informační infrastruktury (dále jen „KII“), ale celkově bezpečnost sítí a kyberprostoru, v jehož rámci vyvíjejí aktivity její obyvatelé, a který je zásadní pro jejich ekonomické a sociální zájmy. </a:t>
            </a:r>
          </a:p>
          <a:p>
            <a:r>
              <a:rPr lang="en-US" sz="2400" dirty="0"/>
              <a:t> </a:t>
            </a:r>
            <a:r>
              <a:rPr lang="cs-CZ" sz="2400" b="0" dirty="0" smtClean="0"/>
              <a:t>Česká </a:t>
            </a:r>
            <a:r>
              <a:rPr lang="cs-CZ" sz="2400" b="0" dirty="0"/>
              <a:t>republika se v rámci zabezpečování své KII výrazně zaměří na zabezpečení industriálních systémů, které jsou v KII </a:t>
            </a:r>
            <a:r>
              <a:rPr lang="cs-CZ" sz="2400" b="0" dirty="0" smtClean="0"/>
              <a:t>obsaženy. </a:t>
            </a:r>
            <a:endParaRPr lang="cs-CZ" sz="2400" b="0" dirty="0"/>
          </a:p>
          <a:p>
            <a:r>
              <a:rPr lang="cs-CZ" sz="2400" b="0" dirty="0" smtClean="0"/>
              <a:t>Česká </a:t>
            </a:r>
            <a:r>
              <a:rPr lang="cs-CZ" sz="2400" b="0" dirty="0"/>
              <a:t>republika bude podporovat rozvoj kultury informační společnosti pomocí osvěty svých občanů i subjektů soukromého sektoru. Těm zajistí svobodný přístup ke službám informační společnosti, respektive k informacím pro zodpovědné chování a používání informačních technologií. Své občany bude chránit před škodlivými dopady, jež mohou kybernetické útoky způsobovat, a které by mohly mít negativní vliv na kvalitu jejich života či důvěru ve stát. </a:t>
            </a:r>
          </a:p>
          <a:p>
            <a:pPr indent="0">
              <a:buNone/>
              <a:defRPr/>
            </a:pPr>
            <a:endParaRPr lang="cs-CZ" sz="2400" dirty="0"/>
          </a:p>
          <a:p>
            <a:pPr indent="0">
              <a:buFont typeface="Wingdings" pitchFamily="2" charset="2"/>
              <a:buNone/>
              <a:defRPr/>
            </a:pPr>
            <a:endParaRPr lang="cs-CZ" dirty="0" smtClean="0">
              <a:solidFill>
                <a:schemeClr val="tx1"/>
              </a:solidFill>
            </a:endParaRPr>
          </a:p>
          <a:p>
            <a:pPr indent="0">
              <a:buFont typeface="Wingdings" pitchFamily="2" charset="2"/>
              <a:buNone/>
              <a:defRPr/>
            </a:pPr>
            <a:endParaRPr lang="cs-CZ" dirty="0" smtClean="0">
              <a:solidFill>
                <a:srgbClr val="0070C0"/>
              </a:solidFill>
            </a:endParaRPr>
          </a:p>
          <a:p>
            <a:pPr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61509CB-9C49-47AA-81AA-57092BCDAB58}" type="slidenum">
              <a:rPr lang="cs-CZ" altLang="cs-CZ"/>
              <a:pPr/>
              <a:t>13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0"/>
            <a:ext cx="7067550" cy="10525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err="1" smtClean="0">
                <a:solidFill>
                  <a:srgbClr val="0070C0"/>
                </a:solidFill>
              </a:rPr>
              <a:t>Iii</a:t>
            </a:r>
            <a:r>
              <a:rPr lang="cs-CZ" dirty="0" smtClean="0">
                <a:solidFill>
                  <a:srgbClr val="0070C0"/>
                </a:solidFill>
              </a:rPr>
              <a:t>. </a:t>
            </a:r>
            <a:r>
              <a:rPr lang="cs-CZ" dirty="0">
                <a:solidFill>
                  <a:srgbClr val="0070C0"/>
                </a:solidFill>
              </a:rPr>
              <a:t>Kybernetická  obrana české </a:t>
            </a:r>
            <a:r>
              <a:rPr lang="cs-CZ" dirty="0" smtClean="0">
                <a:solidFill>
                  <a:srgbClr val="0070C0"/>
                </a:solidFill>
              </a:rPr>
              <a:t>republiky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4281488"/>
          </a:xfrm>
        </p:spPr>
        <p:txBody>
          <a:bodyPr/>
          <a:lstStyle/>
          <a:p>
            <a:pPr indent="0">
              <a:buNone/>
              <a:defRPr/>
            </a:pPr>
            <a:r>
              <a:rPr lang="cs-CZ" dirty="0" smtClean="0">
                <a:solidFill>
                  <a:srgbClr val="0070C0"/>
                </a:solidFill>
              </a:rPr>
              <a:t>4. </a:t>
            </a:r>
            <a:r>
              <a:rPr lang="cs-CZ" dirty="0">
                <a:solidFill>
                  <a:srgbClr val="0070C0"/>
                </a:solidFill>
              </a:rPr>
              <a:t>Národní strategie kybernetické bezpečnosti na období 2015 -25</a:t>
            </a:r>
          </a:p>
          <a:p>
            <a:pPr indent="0">
              <a:buFont typeface="Wingdings" pitchFamily="2" charset="2"/>
              <a:buNone/>
              <a:defRPr/>
            </a:pPr>
            <a:r>
              <a:rPr lang="cs-CZ" dirty="0" smtClean="0"/>
              <a:t>Zásady</a:t>
            </a:r>
            <a:r>
              <a:rPr lang="en-US" dirty="0" smtClean="0"/>
              <a:t>:</a:t>
            </a:r>
            <a:endParaRPr lang="cs-CZ" dirty="0" smtClean="0"/>
          </a:p>
          <a:p>
            <a:pPr>
              <a:defRPr/>
            </a:pPr>
            <a:r>
              <a:rPr lang="cs-CZ" sz="3000" dirty="0" smtClean="0"/>
              <a:t>Obrana základních lidských práv a svobod a zásad demokratického právního státu</a:t>
            </a:r>
          </a:p>
          <a:p>
            <a:pPr>
              <a:defRPr/>
            </a:pPr>
            <a:r>
              <a:rPr lang="cs-CZ" dirty="0"/>
              <a:t>Budování důvěry a spolupráce mezi veřejným a soukromým sektorem a občanskou společností </a:t>
            </a:r>
            <a:endParaRPr lang="cs-CZ" dirty="0" smtClean="0"/>
          </a:p>
          <a:p>
            <a:pPr>
              <a:defRPr/>
            </a:pPr>
            <a:r>
              <a:rPr lang="cs-CZ" sz="3000" dirty="0" smtClean="0"/>
              <a:t>Rozvoj kapacit určených pro zajištění kybernetické bezpečnosti</a:t>
            </a:r>
          </a:p>
          <a:p>
            <a:pPr indent="0">
              <a:buFont typeface="Wingdings" pitchFamily="2" charset="2"/>
              <a:buNone/>
              <a:defRPr/>
            </a:pPr>
            <a:endParaRPr lang="cs-CZ" dirty="0"/>
          </a:p>
          <a:p>
            <a:pPr indent="0">
              <a:buFont typeface="Wingdings" pitchFamily="2" charset="2"/>
              <a:buNone/>
              <a:defRPr/>
            </a:pPr>
            <a:endParaRPr lang="cs-CZ" dirty="0" smtClean="0">
              <a:solidFill>
                <a:srgbClr val="0070C0"/>
              </a:solidFill>
            </a:endParaRPr>
          </a:p>
          <a:p>
            <a:pPr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B3AF4CA-B344-4498-8B2B-58C3079133EB}" type="slidenum">
              <a:rPr lang="cs-CZ" altLang="cs-CZ"/>
              <a:pPr/>
              <a:t>14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17463"/>
            <a:ext cx="7067550" cy="10080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err="1" smtClean="0">
                <a:solidFill>
                  <a:srgbClr val="0070C0"/>
                </a:solidFill>
              </a:rPr>
              <a:t>Iii</a:t>
            </a:r>
            <a:r>
              <a:rPr lang="cs-CZ" dirty="0" smtClean="0">
                <a:solidFill>
                  <a:srgbClr val="0070C0"/>
                </a:solidFill>
              </a:rPr>
              <a:t>. </a:t>
            </a:r>
            <a:r>
              <a:rPr lang="cs-CZ" dirty="0">
                <a:solidFill>
                  <a:srgbClr val="0070C0"/>
                </a:solidFill>
              </a:rPr>
              <a:t>Kybernetická  obrana české </a:t>
            </a:r>
            <a:r>
              <a:rPr lang="cs-CZ" dirty="0" smtClean="0">
                <a:solidFill>
                  <a:srgbClr val="0070C0"/>
                </a:solidFill>
              </a:rPr>
              <a:t>republiky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7338"/>
            <a:ext cx="7993062" cy="4464050"/>
          </a:xfrm>
        </p:spPr>
        <p:txBody>
          <a:bodyPr/>
          <a:lstStyle/>
          <a:p>
            <a:pPr indent="0">
              <a:buNone/>
              <a:defRPr/>
            </a:pPr>
            <a:r>
              <a:rPr lang="cs-CZ" dirty="0" smtClean="0">
                <a:solidFill>
                  <a:srgbClr val="0070C0"/>
                </a:solidFill>
              </a:rPr>
              <a:t>5. </a:t>
            </a:r>
            <a:r>
              <a:rPr lang="cs-CZ" dirty="0">
                <a:solidFill>
                  <a:srgbClr val="0070C0"/>
                </a:solidFill>
              </a:rPr>
              <a:t>Národní strategie kybernetické bezpečnosti na období 2015 -25</a:t>
            </a:r>
          </a:p>
          <a:p>
            <a:pPr indent="0">
              <a:buFont typeface="Wingdings" pitchFamily="2" charset="2"/>
              <a:buNone/>
              <a:defRPr/>
            </a:pPr>
            <a:r>
              <a:rPr lang="cs-CZ" dirty="0" smtClean="0"/>
              <a:t>Zásady</a:t>
            </a:r>
            <a:r>
              <a:rPr lang="en-US" dirty="0" smtClean="0"/>
              <a:t>:</a:t>
            </a:r>
            <a:endParaRPr lang="cs-CZ" dirty="0"/>
          </a:p>
          <a:p>
            <a:pPr>
              <a:defRPr/>
            </a:pPr>
            <a:r>
              <a:rPr lang="cs-CZ" sz="3000" dirty="0" smtClean="0"/>
              <a:t>Česká republika (ČR) zvýší své investice do výzkumu a vývoje v oblasti kybernetické bezpečnosti</a:t>
            </a:r>
          </a:p>
          <a:p>
            <a:pPr>
              <a:defRPr/>
            </a:pPr>
            <a:r>
              <a:rPr lang="cs-CZ" sz="3000" dirty="0" smtClean="0"/>
              <a:t>ČR bude podporovat výrobu svých vlastních technologií v oblasti kybernetické bezpečnosti </a:t>
            </a:r>
            <a:endParaRPr lang="cs-CZ" sz="3000" dirty="0"/>
          </a:p>
          <a:p>
            <a:pPr>
              <a:defRPr/>
            </a:pPr>
            <a:r>
              <a:rPr lang="cs-CZ" sz="3000" dirty="0" smtClean="0"/>
              <a:t>ČR vybuduje a zvýší své možnosti a svůj potenciál pro národní expertízu</a:t>
            </a:r>
            <a:endParaRPr lang="cs-CZ" sz="3000" dirty="0"/>
          </a:p>
          <a:p>
            <a:pPr>
              <a:defRPr/>
            </a:pPr>
            <a:r>
              <a:rPr lang="cs-CZ" sz="3000" dirty="0" smtClean="0"/>
              <a:t>ČR posílí existující struktury a procesy spolupráce v oblasti prevence a boje s informační kriminalitou</a:t>
            </a:r>
            <a:endParaRPr lang="cs-CZ" sz="3000" dirty="0" smtClean="0">
              <a:solidFill>
                <a:srgbClr val="0070C0"/>
              </a:solidFill>
            </a:endParaRPr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4F5A64D-BFF7-4E88-8CED-CF9C67049B6C}" type="slidenum">
              <a:rPr lang="cs-CZ" altLang="cs-CZ"/>
              <a:pPr/>
              <a:t>15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-100013"/>
            <a:ext cx="7067550" cy="122555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err="1" smtClean="0">
                <a:solidFill>
                  <a:srgbClr val="0070C0"/>
                </a:solidFill>
              </a:rPr>
              <a:t>Iii</a:t>
            </a:r>
            <a:r>
              <a:rPr lang="cs-CZ" dirty="0" smtClean="0">
                <a:solidFill>
                  <a:srgbClr val="0070C0"/>
                </a:solidFill>
              </a:rPr>
              <a:t>. </a:t>
            </a:r>
            <a:r>
              <a:rPr lang="cs-CZ" dirty="0">
                <a:solidFill>
                  <a:srgbClr val="0070C0"/>
                </a:solidFill>
              </a:rPr>
              <a:t>Kybernetická  obrana české </a:t>
            </a:r>
            <a:r>
              <a:rPr lang="cs-CZ" dirty="0" smtClean="0">
                <a:solidFill>
                  <a:srgbClr val="0070C0"/>
                </a:solidFill>
              </a:rPr>
              <a:t>republiky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353425" cy="4895850"/>
          </a:xfrm>
        </p:spPr>
        <p:txBody>
          <a:bodyPr/>
          <a:lstStyle/>
          <a:p>
            <a:pPr indent="0">
              <a:buNone/>
              <a:defRPr/>
            </a:pPr>
            <a:r>
              <a:rPr lang="cs-CZ" dirty="0" smtClean="0">
                <a:solidFill>
                  <a:srgbClr val="0070C0"/>
                </a:solidFill>
              </a:rPr>
              <a:t>6. </a:t>
            </a:r>
            <a:r>
              <a:rPr lang="cs-CZ" dirty="0">
                <a:solidFill>
                  <a:srgbClr val="0070C0"/>
                </a:solidFill>
              </a:rPr>
              <a:t>Národní strategie kybernetické bezpečnosti na období 2015 -25</a:t>
            </a:r>
          </a:p>
          <a:p>
            <a:pPr indent="0">
              <a:buFont typeface="Wingdings" pitchFamily="2" charset="2"/>
              <a:buNone/>
              <a:defRPr/>
            </a:pPr>
            <a:r>
              <a:rPr lang="cs-CZ" sz="2800" dirty="0" smtClean="0"/>
              <a:t>Výzvy</a:t>
            </a:r>
            <a:r>
              <a:rPr lang="en-US" sz="2800" dirty="0" smtClean="0"/>
              <a:t>:</a:t>
            </a:r>
            <a:endParaRPr lang="cs-CZ" sz="2800" dirty="0" smtClean="0"/>
          </a:p>
          <a:p>
            <a:pPr>
              <a:defRPr/>
            </a:pPr>
            <a:r>
              <a:rPr lang="cs-CZ" sz="2600" dirty="0" smtClean="0"/>
              <a:t>Česká republika může sloužit jako potenciální testovací cíl</a:t>
            </a:r>
            <a:endParaRPr lang="cs-CZ" sz="2600" dirty="0"/>
          </a:p>
          <a:p>
            <a:pPr>
              <a:defRPr/>
            </a:pPr>
            <a:r>
              <a:rPr lang="cs-CZ" sz="2600" dirty="0" smtClean="0"/>
              <a:t>Nedostatečná důvěra českých obyvatel ve stát</a:t>
            </a:r>
            <a:endParaRPr lang="cs-CZ" sz="2600" dirty="0"/>
          </a:p>
          <a:p>
            <a:pPr>
              <a:defRPr/>
            </a:pPr>
            <a:r>
              <a:rPr lang="cs-CZ" sz="2600" dirty="0" smtClean="0"/>
              <a:t>S rostoucím počtem uživatelů mobilních platforem se také zvyšuje množství       mobilního </a:t>
            </a:r>
            <a:r>
              <a:rPr lang="cs-CZ" sz="2600" dirty="0" err="1" smtClean="0"/>
              <a:t>malware</a:t>
            </a:r>
            <a:endParaRPr lang="cs-CZ" sz="2600" dirty="0"/>
          </a:p>
          <a:p>
            <a:pPr>
              <a:defRPr/>
            </a:pPr>
            <a:r>
              <a:rPr lang="cs-CZ" sz="2600" dirty="0" smtClean="0"/>
              <a:t>Možnosti zneužití zabudovaných zpětných vrátek v hardware pro </a:t>
            </a:r>
            <a:r>
              <a:rPr lang="cs-CZ" sz="2600" dirty="0" err="1" smtClean="0"/>
              <a:t>exfiltraci</a:t>
            </a:r>
            <a:r>
              <a:rPr lang="cs-CZ" sz="2600" dirty="0" smtClean="0"/>
              <a:t> informací </a:t>
            </a:r>
            <a:endParaRPr lang="cs-CZ" sz="2600" dirty="0"/>
          </a:p>
          <a:p>
            <a:pPr>
              <a:defRPr/>
            </a:pPr>
            <a:r>
              <a:rPr lang="en-US" sz="2600" dirty="0" smtClean="0"/>
              <a:t>Botnet</a:t>
            </a:r>
            <a:r>
              <a:rPr lang="cs-CZ" sz="2600" dirty="0" smtClean="0"/>
              <a:t>y</a:t>
            </a:r>
            <a:r>
              <a:rPr lang="en-US" sz="2600" dirty="0" smtClean="0"/>
              <a:t> a</a:t>
            </a:r>
            <a:r>
              <a:rPr lang="cs-CZ" sz="2600" dirty="0" smtClean="0"/>
              <a:t> útoky</a:t>
            </a:r>
            <a:r>
              <a:rPr lang="en-US" sz="2600" dirty="0" smtClean="0"/>
              <a:t> </a:t>
            </a:r>
            <a:r>
              <a:rPr lang="en-US" sz="2600" dirty="0" err="1"/>
              <a:t>DDoS</a:t>
            </a:r>
            <a:r>
              <a:rPr lang="en-US" sz="2600" dirty="0"/>
              <a:t>/</a:t>
            </a:r>
            <a:r>
              <a:rPr lang="en-US" sz="2600" dirty="0" err="1"/>
              <a:t>DoS</a:t>
            </a:r>
            <a:r>
              <a:rPr lang="en-US" sz="2600" dirty="0"/>
              <a:t> </a:t>
            </a:r>
            <a:r>
              <a:rPr lang="cs-CZ" sz="2600" dirty="0" smtClean="0"/>
              <a:t>(</a:t>
            </a:r>
            <a:r>
              <a:rPr lang="cs-CZ" sz="2600" dirty="0" err="1" smtClean="0"/>
              <a:t>distributed</a:t>
            </a:r>
            <a:r>
              <a:rPr lang="cs-CZ" sz="2600" dirty="0" smtClean="0"/>
              <a:t> </a:t>
            </a:r>
            <a:r>
              <a:rPr lang="cs-CZ" sz="2600" dirty="0" err="1" smtClean="0"/>
              <a:t>denial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service</a:t>
            </a:r>
            <a:r>
              <a:rPr lang="cs-CZ" sz="2600" dirty="0" smtClean="0"/>
              <a:t>) se stávají stále robustnější, odolnější a lépe ukryté.</a:t>
            </a:r>
            <a:r>
              <a:rPr lang="en-US" sz="2600" dirty="0" smtClean="0"/>
              <a:t> </a:t>
            </a:r>
            <a:r>
              <a:rPr lang="cs-CZ" sz="2600" dirty="0" smtClean="0"/>
              <a:t>Proto je nezbytné zvýšit povědomí o obranných opatřeních proti útokům typu </a:t>
            </a:r>
            <a:r>
              <a:rPr lang="cs-CZ" sz="2600" dirty="0" err="1" smtClean="0"/>
              <a:t>DDoS</a:t>
            </a:r>
            <a:r>
              <a:rPr lang="cs-CZ" sz="2600" dirty="0" smtClean="0"/>
              <a:t>/</a:t>
            </a:r>
            <a:r>
              <a:rPr lang="cs-CZ" sz="2600" dirty="0" err="1" smtClean="0"/>
              <a:t>DoS</a:t>
            </a:r>
            <a:endParaRPr lang="cs-CZ" sz="2600" dirty="0"/>
          </a:p>
          <a:p>
            <a:pPr indent="0">
              <a:buFont typeface="Wingdings" pitchFamily="2" charset="2"/>
              <a:buNone/>
              <a:defRPr/>
            </a:pPr>
            <a:endParaRPr lang="cs-CZ" sz="2600" dirty="0"/>
          </a:p>
          <a:p>
            <a:pPr indent="0">
              <a:buFont typeface="Wingdings" pitchFamily="2" charset="2"/>
              <a:buNone/>
              <a:defRPr/>
            </a:pPr>
            <a:endParaRPr lang="cs-CZ" dirty="0" smtClean="0">
              <a:solidFill>
                <a:srgbClr val="0070C0"/>
              </a:solidFill>
            </a:endParaRPr>
          </a:p>
          <a:p>
            <a:pPr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E4D47FA-3C34-410E-97DF-93B612F0FA81}" type="slidenum">
              <a:rPr lang="cs-CZ" altLang="cs-CZ"/>
              <a:pPr/>
              <a:t>16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0"/>
            <a:ext cx="7067550" cy="10525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err="1" smtClean="0">
                <a:solidFill>
                  <a:srgbClr val="0070C0"/>
                </a:solidFill>
              </a:rPr>
              <a:t>Iii</a:t>
            </a:r>
            <a:r>
              <a:rPr lang="cs-CZ" dirty="0" smtClean="0">
                <a:solidFill>
                  <a:srgbClr val="0070C0"/>
                </a:solidFill>
              </a:rPr>
              <a:t>. </a:t>
            </a:r>
            <a:r>
              <a:rPr lang="cs-CZ" dirty="0">
                <a:solidFill>
                  <a:srgbClr val="0070C0"/>
                </a:solidFill>
              </a:rPr>
              <a:t>Kybernetická  obrana </a:t>
            </a:r>
            <a:r>
              <a:rPr lang="cs-CZ" dirty="0" smtClean="0">
                <a:solidFill>
                  <a:srgbClr val="0070C0"/>
                </a:solidFill>
              </a:rPr>
              <a:t>české republiky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7338"/>
            <a:ext cx="8137525" cy="4608512"/>
          </a:xfrm>
        </p:spPr>
        <p:txBody>
          <a:bodyPr/>
          <a:lstStyle/>
          <a:p>
            <a:pPr indent="0">
              <a:buNone/>
              <a:defRPr/>
            </a:pPr>
            <a:r>
              <a:rPr lang="cs-CZ" dirty="0" smtClean="0">
                <a:solidFill>
                  <a:srgbClr val="0070C0"/>
                </a:solidFill>
              </a:rPr>
              <a:t>7. </a:t>
            </a:r>
            <a:r>
              <a:rPr lang="cs-CZ" dirty="0">
                <a:solidFill>
                  <a:srgbClr val="0070C0"/>
                </a:solidFill>
              </a:rPr>
              <a:t>Národní strategie kybernetické bezpečnosti na období 2015 -25</a:t>
            </a:r>
          </a:p>
          <a:p>
            <a:pPr indent="0">
              <a:buFont typeface="Wingdings" pitchFamily="2" charset="2"/>
              <a:buNone/>
              <a:defRPr/>
            </a:pPr>
            <a:r>
              <a:rPr lang="cs-CZ" dirty="0" smtClean="0"/>
              <a:t>Výzvy</a:t>
            </a:r>
            <a:r>
              <a:rPr lang="en-US" dirty="0" smtClean="0"/>
              <a:t>:</a:t>
            </a:r>
            <a:endParaRPr lang="cs-CZ" dirty="0"/>
          </a:p>
          <a:p>
            <a:pPr>
              <a:defRPr/>
            </a:pPr>
            <a:r>
              <a:rPr lang="cs-CZ" dirty="0" smtClean="0"/>
              <a:t>Růst kybernetické kriminality</a:t>
            </a:r>
            <a:endParaRPr lang="cs-CZ" dirty="0"/>
          </a:p>
          <a:p>
            <a:pPr>
              <a:defRPr/>
            </a:pPr>
            <a:r>
              <a:rPr lang="cs-CZ" dirty="0" smtClean="0"/>
              <a:t>Hrozby a rizika spojená s užíváním sociálních sítí a Internetu</a:t>
            </a:r>
            <a:endParaRPr lang="cs-CZ" dirty="0"/>
          </a:p>
          <a:p>
            <a:pPr>
              <a:defRPr/>
            </a:pPr>
            <a:r>
              <a:rPr lang="cs-CZ" dirty="0" smtClean="0"/>
              <a:t>Nízká digitální gramotnost koncových uživatelů informačních technologií</a:t>
            </a:r>
          </a:p>
          <a:p>
            <a:pPr>
              <a:defRPr/>
            </a:pPr>
            <a:r>
              <a:rPr lang="cs-CZ" dirty="0" smtClean="0"/>
              <a:t>Nedostatek expertů v oblasti kybernetické obrany a nezbytnost revize současných vzdělávacích osnov ve školském systému</a:t>
            </a:r>
            <a:endParaRPr lang="cs-CZ" dirty="0"/>
          </a:p>
          <a:p>
            <a:pPr indent="0">
              <a:buFont typeface="Wingdings" pitchFamily="2" charset="2"/>
              <a:buNone/>
              <a:defRPr/>
            </a:pPr>
            <a:endParaRPr lang="cs-CZ" dirty="0" smtClean="0">
              <a:solidFill>
                <a:srgbClr val="0070C0"/>
              </a:solidFill>
            </a:endParaRPr>
          </a:p>
          <a:p>
            <a:pPr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505355D-A2AE-43E6-BD46-E0EF78F12B13}" type="slidenum">
              <a:rPr lang="cs-CZ" altLang="cs-CZ"/>
              <a:pPr/>
              <a:t>17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0"/>
            <a:ext cx="6996112" cy="10525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err="1" smtClean="0">
                <a:solidFill>
                  <a:srgbClr val="0070C0"/>
                </a:solidFill>
              </a:rPr>
              <a:t>Iii</a:t>
            </a:r>
            <a:r>
              <a:rPr lang="cs-CZ" dirty="0" smtClean="0">
                <a:solidFill>
                  <a:srgbClr val="0070C0"/>
                </a:solidFill>
              </a:rPr>
              <a:t>. </a:t>
            </a:r>
            <a:r>
              <a:rPr lang="cs-CZ" dirty="0">
                <a:solidFill>
                  <a:srgbClr val="0070C0"/>
                </a:solidFill>
              </a:rPr>
              <a:t>Kybernetická  obrana české </a:t>
            </a:r>
            <a:r>
              <a:rPr lang="cs-CZ" dirty="0" smtClean="0">
                <a:solidFill>
                  <a:srgbClr val="0070C0"/>
                </a:solidFill>
              </a:rPr>
              <a:t>republiky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353425" cy="4608513"/>
          </a:xfrm>
        </p:spPr>
        <p:txBody>
          <a:bodyPr/>
          <a:lstStyle/>
          <a:p>
            <a:pPr indent="0">
              <a:buNone/>
              <a:defRPr/>
            </a:pPr>
            <a:r>
              <a:rPr lang="cs-CZ" dirty="0" smtClean="0">
                <a:solidFill>
                  <a:srgbClr val="0070C0"/>
                </a:solidFill>
              </a:rPr>
              <a:t>8. </a:t>
            </a:r>
            <a:r>
              <a:rPr lang="cs-CZ" dirty="0">
                <a:solidFill>
                  <a:srgbClr val="0070C0"/>
                </a:solidFill>
              </a:rPr>
              <a:t>Národní strategie kybernetické bezpečnosti na období 2015 -25</a:t>
            </a:r>
          </a:p>
          <a:p>
            <a:pPr indent="0">
              <a:buFont typeface="Wingdings" pitchFamily="2" charset="2"/>
              <a:buNone/>
              <a:defRPr/>
            </a:pPr>
            <a:r>
              <a:rPr lang="cs-CZ" sz="2500" dirty="0" smtClean="0"/>
              <a:t>Hlavní cíle</a:t>
            </a:r>
            <a:r>
              <a:rPr lang="en-US" sz="2500" dirty="0" smtClean="0"/>
              <a:t>:</a:t>
            </a:r>
            <a:endParaRPr lang="cs-CZ" sz="2500" dirty="0"/>
          </a:p>
          <a:p>
            <a:pPr>
              <a:defRPr/>
            </a:pPr>
            <a:r>
              <a:rPr lang="cs-CZ" sz="2500" dirty="0" smtClean="0"/>
              <a:t>Zvýšit povědomí a gramotnost v oblasti kybernetické bezpečnosti žáků a studentů základních a středních škol a široké veřejnosti, včetně koncových uživatelů informačních technologií podporou iniciativ a kampaní, organizací konferencí pro veřejnost, atd.</a:t>
            </a:r>
            <a:r>
              <a:rPr lang="en-US" sz="2500" dirty="0" smtClean="0"/>
              <a:t> </a:t>
            </a:r>
            <a:endParaRPr lang="cs-CZ" sz="2500" dirty="0"/>
          </a:p>
          <a:p>
            <a:pPr>
              <a:defRPr/>
            </a:pPr>
            <a:r>
              <a:rPr lang="cs-CZ" sz="2500" dirty="0" smtClean="0"/>
              <a:t>Aktualizovat současné vzdělávací osnovy</a:t>
            </a:r>
            <a:r>
              <a:rPr lang="en-US" sz="2500" dirty="0" smtClean="0"/>
              <a:t> </a:t>
            </a:r>
            <a:r>
              <a:rPr lang="cs-CZ" sz="2500" dirty="0" smtClean="0"/>
              <a:t>pro základní a střední školy a podporovat nové univerzitní studijní programy zaměřené na přímé vzdělávání a přípravu expertů pro kybernetickou bezpečnost </a:t>
            </a:r>
            <a:endParaRPr lang="cs-CZ" sz="2500" dirty="0"/>
          </a:p>
          <a:p>
            <a:pPr>
              <a:defRPr/>
            </a:pPr>
            <a:r>
              <a:rPr lang="cs-CZ" sz="2500" dirty="0" smtClean="0"/>
              <a:t>Vzdělávat a školit zaměstnance veřejné správy pracující nejen v oblasti kybernetické bezpečnosti a počítačové kriminality </a:t>
            </a:r>
            <a:endParaRPr lang="cs-CZ" sz="2500" dirty="0"/>
          </a:p>
          <a:p>
            <a:pPr indent="0">
              <a:buFont typeface="Wingdings" pitchFamily="2" charset="2"/>
              <a:buNone/>
              <a:defRPr/>
            </a:pPr>
            <a:endParaRPr lang="cs-CZ" dirty="0" smtClean="0">
              <a:solidFill>
                <a:srgbClr val="0070C0"/>
              </a:solidFill>
            </a:endParaRPr>
          </a:p>
          <a:p>
            <a:pPr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F82D8EB-F45B-4B08-8FF8-00F3326C85DA}" type="slidenum">
              <a:rPr lang="cs-CZ" altLang="cs-CZ"/>
              <a:pPr/>
              <a:t>18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0"/>
            <a:ext cx="7067550" cy="10525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err="1" smtClean="0">
                <a:solidFill>
                  <a:srgbClr val="0070C0"/>
                </a:solidFill>
              </a:rPr>
              <a:t>Iii</a:t>
            </a:r>
            <a:r>
              <a:rPr lang="cs-CZ" dirty="0">
                <a:solidFill>
                  <a:srgbClr val="0070C0"/>
                </a:solidFill>
              </a:rPr>
              <a:t>. Kybernetická  obrana </a:t>
            </a:r>
            <a:r>
              <a:rPr lang="cs-CZ" dirty="0" smtClean="0">
                <a:solidFill>
                  <a:srgbClr val="0070C0"/>
                </a:solidFill>
              </a:rPr>
              <a:t>české republiky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557338"/>
            <a:ext cx="8280400" cy="5256212"/>
          </a:xfrm>
        </p:spPr>
        <p:txBody>
          <a:bodyPr/>
          <a:lstStyle/>
          <a:p>
            <a:pPr indent="0">
              <a:buNone/>
              <a:defRPr/>
            </a:pPr>
            <a:r>
              <a:rPr lang="cs-CZ" dirty="0" smtClean="0">
                <a:solidFill>
                  <a:srgbClr val="0070C0"/>
                </a:solidFill>
              </a:rPr>
              <a:t>9. </a:t>
            </a:r>
            <a:r>
              <a:rPr lang="cs-CZ" dirty="0">
                <a:solidFill>
                  <a:srgbClr val="0070C0"/>
                </a:solidFill>
              </a:rPr>
              <a:t>Národní strategie kybernetické bezpečnosti na období 2015 -25</a:t>
            </a:r>
          </a:p>
          <a:p>
            <a:pPr>
              <a:defRPr/>
            </a:pPr>
            <a:r>
              <a:rPr lang="cs-CZ" sz="2800" dirty="0"/>
              <a:t>P</a:t>
            </a:r>
            <a:r>
              <a:rPr lang="cs-CZ" sz="2800" dirty="0" smtClean="0"/>
              <a:t>odporovat schopnosti Policie ČR při  vyšetřování a boji proti počítačové kriminalitě </a:t>
            </a:r>
            <a:endParaRPr lang="cs-CZ" sz="2800" dirty="0"/>
          </a:p>
          <a:p>
            <a:pPr lvl="1">
              <a:defRPr/>
            </a:pPr>
            <a:r>
              <a:rPr lang="cs-CZ" sz="2000" dirty="0" smtClean="0"/>
              <a:t>Posílením personálu jednotlivých pracovišť Policie pracující s počítačovou kriminalitou</a:t>
            </a:r>
            <a:endParaRPr lang="cs-CZ" sz="2000" dirty="0"/>
          </a:p>
          <a:p>
            <a:pPr lvl="1">
              <a:defRPr/>
            </a:pPr>
            <a:r>
              <a:rPr lang="cs-CZ" sz="2000" dirty="0" smtClean="0"/>
              <a:t>Obnovováním technologického vybavení zvláštních policejních jednotek</a:t>
            </a:r>
            <a:endParaRPr lang="cs-CZ" sz="2000" dirty="0"/>
          </a:p>
          <a:p>
            <a:pPr lvl="1">
              <a:defRPr/>
            </a:pPr>
            <a:r>
              <a:rPr lang="cs-CZ" sz="2000" dirty="0" smtClean="0"/>
              <a:t>Upevněním vztahů přímé a rychlé spolupráce mezi dotyčnými národními orgány a dalšími bezpečnostními silami pracujícími v oblasti počítačové kriminality </a:t>
            </a:r>
            <a:endParaRPr lang="cs-CZ" sz="2000" dirty="0"/>
          </a:p>
          <a:p>
            <a:pPr lvl="1">
              <a:defRPr/>
            </a:pPr>
            <a:r>
              <a:rPr lang="cs-CZ" sz="2000" dirty="0" smtClean="0"/>
              <a:t>Podporou spolupráce s mezinárodními orgány v oblasti výměny informací o počítačové kriminalitě a vzdělávání v této oblasti </a:t>
            </a:r>
            <a:endParaRPr lang="cs-CZ" sz="2000" dirty="0"/>
          </a:p>
          <a:p>
            <a:pPr lvl="1">
              <a:defRPr/>
            </a:pPr>
            <a:r>
              <a:rPr lang="cs-CZ" sz="2000" dirty="0" smtClean="0"/>
              <a:t>Profesionálním vzděláváním a výcvikem expertů Policie ČR</a:t>
            </a:r>
          </a:p>
          <a:p>
            <a:pPr lvl="1">
              <a:defRPr/>
            </a:pPr>
            <a:r>
              <a:rPr lang="cs-CZ" sz="2000" dirty="0" smtClean="0"/>
              <a:t>Vybudováním m</a:t>
            </a:r>
            <a:r>
              <a:rPr lang="en-US" sz="2000" dirty="0" err="1" smtClean="0"/>
              <a:t>ultidisciplin</a:t>
            </a:r>
            <a:r>
              <a:rPr lang="cs-CZ" sz="2000" dirty="0" err="1" smtClean="0"/>
              <a:t>árního</a:t>
            </a:r>
            <a:r>
              <a:rPr lang="cs-CZ" sz="2000" dirty="0" smtClean="0"/>
              <a:t> akademického prostředí pro poskytování podpory schopností Policie bojovat s počítačovou kriminalitou </a:t>
            </a:r>
            <a:endParaRPr lang="cs-CZ" sz="2000" dirty="0"/>
          </a:p>
          <a:p>
            <a:pPr indent="0">
              <a:buFont typeface="Wingdings" pitchFamily="2" charset="2"/>
              <a:buNone/>
              <a:defRPr/>
            </a:pPr>
            <a:r>
              <a:rPr lang="en-US" dirty="0"/>
              <a:t> </a:t>
            </a:r>
            <a:r>
              <a:rPr lang="cs-CZ" sz="2800" dirty="0" smtClean="0"/>
              <a:t>Pro každou z výše uvedených oblastí je zpracován akční plán.</a:t>
            </a:r>
            <a:endParaRPr lang="cs-CZ" sz="2800" dirty="0"/>
          </a:p>
          <a:p>
            <a:pPr indent="0">
              <a:buFont typeface="Wingdings" pitchFamily="2" charset="2"/>
              <a:buNone/>
              <a:defRPr/>
            </a:pPr>
            <a:endParaRPr lang="cs-CZ" dirty="0" smtClean="0">
              <a:solidFill>
                <a:srgbClr val="0070C0"/>
              </a:solidFill>
            </a:endParaRPr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A571412-5A43-4A2E-B7D7-B954B34AFB7D}" type="slidenum">
              <a:rPr lang="cs-CZ" altLang="cs-CZ"/>
              <a:pPr/>
              <a:t>19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91513" cy="1079500"/>
          </a:xfrm>
        </p:spPr>
        <p:txBody>
          <a:bodyPr/>
          <a:lstStyle/>
          <a:p>
            <a:pPr>
              <a:defRPr/>
            </a:pPr>
            <a:r>
              <a:rPr lang="cs-CZ" altLang="cs-CZ" sz="3200" dirty="0" smtClean="0">
                <a:solidFill>
                  <a:srgbClr val="0070C0"/>
                </a:solidFill>
              </a:rPr>
              <a:t>Kyberterorismus </a:t>
            </a:r>
            <a:r>
              <a:rPr lang="cs-CZ" altLang="cs-CZ" sz="3200" dirty="0">
                <a:solidFill>
                  <a:srgbClr val="0070C0"/>
                </a:solidFill>
              </a:rPr>
              <a:t>– </a:t>
            </a:r>
            <a:r>
              <a:rPr lang="cs-CZ" altLang="cs-CZ" sz="3200" dirty="0" smtClean="0">
                <a:solidFill>
                  <a:srgbClr val="0070C0"/>
                </a:solidFill>
              </a:rPr>
              <a:t>hrozby a obrana</a:t>
            </a:r>
            <a:endParaRPr lang="cs-CZ" sz="32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628775"/>
            <a:ext cx="8280400" cy="4464050"/>
          </a:xfrm>
        </p:spPr>
        <p:txBody>
          <a:bodyPr/>
          <a:lstStyle/>
          <a:p>
            <a:pPr indent="0" algn="ctr">
              <a:lnSpc>
                <a:spcPct val="115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3000" dirty="0" smtClean="0">
                <a:latin typeface="Calibri"/>
                <a:ea typeface="Calibri"/>
                <a:cs typeface="Times New Roman"/>
              </a:rPr>
              <a:t>Obsah: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cs-CZ" sz="3000" dirty="0" smtClean="0">
                <a:latin typeface="Calibri"/>
                <a:ea typeface="Calibri"/>
                <a:cs typeface="Times New Roman"/>
              </a:rPr>
              <a:t>Úvod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cs-CZ" sz="3000" dirty="0" smtClean="0">
                <a:latin typeface="Calibri"/>
                <a:ea typeface="Calibri"/>
                <a:cs typeface="Times New Roman"/>
              </a:rPr>
              <a:t>Strategie NATO pro kybernetickou obranu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cs-CZ" sz="3000" dirty="0" smtClean="0">
                <a:latin typeface="Calibri"/>
                <a:ea typeface="Calibri"/>
                <a:cs typeface="Times New Roman"/>
              </a:rPr>
              <a:t>Kybernetická obrana České republiky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cs-CZ" sz="3000" dirty="0" smtClean="0">
                <a:latin typeface="Calibri"/>
                <a:ea typeface="Calibri"/>
                <a:cs typeface="Times New Roman"/>
              </a:rPr>
              <a:t>Opatření českého Ministerstva obrany pro zajištění kybernetické bezpečnosti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romanUcPeriod"/>
              <a:defRPr/>
            </a:pPr>
            <a:r>
              <a:rPr lang="cs-CZ" sz="3000" dirty="0" smtClean="0">
                <a:latin typeface="Calibri"/>
                <a:ea typeface="Calibri"/>
                <a:cs typeface="Times New Roman"/>
              </a:rPr>
              <a:t>Zapojení důstojníků a vojáků v záloze</a:t>
            </a:r>
            <a:endParaRPr lang="cs-CZ" dirty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9CB2B1B-6179-44A3-AF28-FCA1C00007F5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39688"/>
            <a:ext cx="8218488" cy="9366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3200" dirty="0">
                <a:solidFill>
                  <a:srgbClr val="0070C0"/>
                </a:solidFill>
              </a:rPr>
              <a:t>IV. </a:t>
            </a:r>
            <a:r>
              <a:rPr lang="cs-CZ" sz="3200" dirty="0" smtClean="0">
                <a:solidFill>
                  <a:srgbClr val="0070C0"/>
                </a:solidFill>
              </a:rPr>
              <a:t>Opatření </a:t>
            </a:r>
            <a:r>
              <a:rPr lang="cs-CZ" sz="3200" dirty="0" err="1" smtClean="0">
                <a:solidFill>
                  <a:srgbClr val="0070C0"/>
                </a:solidFill>
              </a:rPr>
              <a:t>mo</a:t>
            </a:r>
            <a:r>
              <a:rPr lang="cs-CZ" sz="3200" dirty="0" smtClean="0">
                <a:solidFill>
                  <a:srgbClr val="0070C0"/>
                </a:solidFill>
              </a:rPr>
              <a:t> </a:t>
            </a:r>
            <a:r>
              <a:rPr lang="cs-CZ" sz="3200" dirty="0" err="1" smtClean="0">
                <a:solidFill>
                  <a:srgbClr val="0070C0"/>
                </a:solidFill>
              </a:rPr>
              <a:t>čr</a:t>
            </a:r>
            <a:r>
              <a:rPr lang="cs-CZ" sz="3200" dirty="0" smtClean="0">
                <a:solidFill>
                  <a:srgbClr val="0070C0"/>
                </a:solidFill>
              </a:rPr>
              <a:t> pro zajištění kybernetické bezpečnosti</a:t>
            </a:r>
            <a:endParaRPr lang="cs-CZ" sz="3200" dirty="0">
              <a:solidFill>
                <a:srgbClr val="0070C0"/>
              </a:solidFill>
            </a:endParaRP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68313" y="2492375"/>
            <a:ext cx="7704137" cy="4032250"/>
          </a:xfrm>
        </p:spPr>
        <p:txBody>
          <a:bodyPr/>
          <a:lstStyle/>
          <a:p>
            <a:pPr>
              <a:spcBef>
                <a:spcPts val="1800"/>
              </a:spcBef>
              <a:defRPr/>
            </a:pPr>
            <a:r>
              <a:rPr lang="cs-CZ" altLang="cs-CZ" sz="2800" b="0" dirty="0" smtClean="0">
                <a:latin typeface="Arial" charset="0"/>
                <a:cs typeface="Arial" charset="0"/>
              </a:rPr>
              <a:t>Dopravní síť (</a:t>
            </a:r>
            <a:r>
              <a:rPr lang="cs-CZ" altLang="cs-CZ" sz="2800" b="0" dirty="0">
                <a:latin typeface="Arial" charset="0"/>
                <a:cs typeface="Arial" charset="0"/>
              </a:rPr>
              <a:t>D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S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)</a:t>
            </a:r>
          </a:p>
          <a:p>
            <a:pPr>
              <a:spcBef>
                <a:spcPts val="1800"/>
              </a:spcBef>
              <a:defRPr/>
            </a:pPr>
            <a:r>
              <a:rPr lang="cs-CZ" altLang="cs-CZ" sz="2800" b="0" dirty="0" smtClean="0">
                <a:latin typeface="Arial" charset="0"/>
                <a:cs typeface="Arial" charset="0"/>
              </a:rPr>
              <a:t>Síť vojenských údajů (SVÚ)</a:t>
            </a:r>
            <a:endParaRPr lang="cs-CZ" altLang="cs-CZ" sz="2800" b="0" dirty="0" smtClean="0">
              <a:latin typeface="Arial" charset="0"/>
              <a:cs typeface="Arial" charset="0"/>
            </a:endParaRPr>
          </a:p>
          <a:p>
            <a:pPr>
              <a:spcBef>
                <a:spcPts val="1800"/>
              </a:spcBef>
              <a:defRPr/>
            </a:pPr>
            <a:r>
              <a:rPr lang="cs-CZ" altLang="cs-CZ" sz="2800" b="0" dirty="0" smtClean="0">
                <a:latin typeface="Arial" charset="0"/>
                <a:cs typeface="Arial" charset="0"/>
              </a:rPr>
              <a:t>Stálá hlasová síť (SHS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)</a:t>
            </a:r>
          </a:p>
          <a:p>
            <a:pPr>
              <a:spcBef>
                <a:spcPts val="1800"/>
              </a:spcBef>
              <a:defRPr/>
            </a:pPr>
            <a:r>
              <a:rPr lang="cs-CZ" altLang="cs-CZ" sz="2800" b="0" dirty="0" smtClean="0">
                <a:latin typeface="Arial" charset="0"/>
                <a:cs typeface="Arial" charset="0"/>
              </a:rPr>
              <a:t>Velení a letecké síly (VLS) </a:t>
            </a:r>
            <a:endParaRPr lang="cs-CZ" altLang="cs-CZ" sz="2800" b="0" dirty="0" smtClean="0">
              <a:latin typeface="Arial" charset="0"/>
              <a:cs typeface="Arial" charset="0"/>
            </a:endParaRPr>
          </a:p>
          <a:p>
            <a:pPr>
              <a:spcBef>
                <a:spcPts val="1800"/>
              </a:spcBef>
              <a:defRPr/>
            </a:pPr>
            <a:r>
              <a:rPr lang="cs-CZ" altLang="cs-CZ" sz="2800" b="0" dirty="0" smtClean="0">
                <a:latin typeface="Arial" charset="0"/>
                <a:cs typeface="Arial" charset="0"/>
              </a:rPr>
              <a:t>Síť managementu 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– DANESE</a:t>
            </a:r>
          </a:p>
          <a:p>
            <a:pPr indent="0">
              <a:buFont typeface="Wingdings" pitchFamily="2" charset="2"/>
              <a:buNone/>
              <a:defRPr/>
            </a:pPr>
            <a:endParaRPr lang="cs-CZ" altLang="cs-CZ" sz="2800" b="0" dirty="0" smtClean="0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8173E55-6D1B-4EB0-999C-DD99CC51AA31}" type="slidenum">
              <a:rPr lang="cs-CZ" altLang="cs-CZ" sz="1100">
                <a:solidFill>
                  <a:schemeClr val="bg1"/>
                </a:solidFill>
              </a:rPr>
              <a:pPr/>
              <a:t>20</a:t>
            </a:fld>
            <a:endParaRPr lang="cs-CZ" altLang="cs-CZ" sz="1100">
              <a:solidFill>
                <a:schemeClr val="bg1"/>
              </a:solidFill>
            </a:endParaRPr>
          </a:p>
        </p:txBody>
      </p:sp>
      <p:sp>
        <p:nvSpPr>
          <p:cNvPr id="38917" name="Obdélník 2"/>
          <p:cNvSpPr>
            <a:spLocks noChangeArrowheads="1"/>
          </p:cNvSpPr>
          <p:nvPr/>
        </p:nvSpPr>
        <p:spPr bwMode="auto">
          <a:xfrm>
            <a:off x="395288" y="1628775"/>
            <a:ext cx="5582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altLang="en-US" sz="2400" dirty="0">
                <a:solidFill>
                  <a:srgbClr val="0070C0"/>
                </a:solidFill>
              </a:rPr>
              <a:t>1. </a:t>
            </a:r>
            <a:r>
              <a:rPr lang="cs-CZ" altLang="en-US" sz="2400" dirty="0" smtClean="0">
                <a:solidFill>
                  <a:srgbClr val="0070C0"/>
                </a:solidFill>
              </a:rPr>
              <a:t>KOMUNIKAČNÍ INFRASTRUKTURA</a:t>
            </a:r>
            <a:endParaRPr lang="en-US" alt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0"/>
            <a:ext cx="7561263" cy="10795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</a:rPr>
              <a:t>IV. </a:t>
            </a:r>
            <a:r>
              <a:rPr lang="cs-CZ" dirty="0">
                <a:solidFill>
                  <a:srgbClr val="0070C0"/>
                </a:solidFill>
              </a:rPr>
              <a:t>Opatření </a:t>
            </a:r>
            <a:r>
              <a:rPr lang="cs-CZ" dirty="0" err="1">
                <a:solidFill>
                  <a:srgbClr val="0070C0"/>
                </a:solidFill>
              </a:rPr>
              <a:t>mo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čr</a:t>
            </a:r>
            <a:r>
              <a:rPr lang="cs-CZ" dirty="0">
                <a:solidFill>
                  <a:srgbClr val="0070C0"/>
                </a:solidFill>
              </a:rPr>
              <a:t> pro zajištění kybernetické bezpečnosti 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395288" y="2349500"/>
            <a:ext cx="8280400" cy="41036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2800" b="0" dirty="0" smtClean="0">
                <a:latin typeface="Arial" charset="0"/>
                <a:cs typeface="Arial" charset="0"/>
              </a:rPr>
              <a:t>Štábní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 </a:t>
            </a:r>
            <a:r>
              <a:rPr lang="cs-CZ" altLang="cs-CZ" sz="2800" b="0" dirty="0">
                <a:latin typeface="Arial" charset="0"/>
                <a:cs typeface="Arial" charset="0"/>
              </a:rPr>
              <a:t>i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nformační </a:t>
            </a:r>
            <a:r>
              <a:rPr lang="cs-CZ" altLang="cs-CZ" sz="2800" b="0" dirty="0">
                <a:latin typeface="Arial" charset="0"/>
                <a:cs typeface="Arial" charset="0"/>
              </a:rPr>
              <a:t>s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ystém 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(ŠIS)</a:t>
            </a:r>
          </a:p>
          <a:p>
            <a:r>
              <a:rPr lang="cs-CZ" altLang="cs-CZ" sz="2800" b="0" dirty="0" smtClean="0">
                <a:latin typeface="Arial" charset="0"/>
                <a:cs typeface="Arial" charset="0"/>
              </a:rPr>
              <a:t>Informační systém logistiky 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(ISL)</a:t>
            </a:r>
          </a:p>
          <a:p>
            <a:r>
              <a:rPr lang="cs-CZ" altLang="cs-CZ" sz="2800" b="0" dirty="0" smtClean="0">
                <a:latin typeface="Arial" charset="0"/>
                <a:cs typeface="Arial" charset="0"/>
              </a:rPr>
              <a:t>Informační systém Internetu MO ČR 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(IMO)</a:t>
            </a:r>
          </a:p>
          <a:p>
            <a:r>
              <a:rPr lang="cs-CZ" altLang="cs-CZ" sz="2800" b="0" dirty="0" smtClean="0">
                <a:latin typeface="Arial" charset="0"/>
                <a:cs typeface="Arial" charset="0"/>
              </a:rPr>
              <a:t>Finanční 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i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nformační systém 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(FIS)</a:t>
            </a:r>
          </a:p>
          <a:p>
            <a:r>
              <a:rPr lang="cs-CZ" altLang="cs-CZ" sz="2800" b="0" dirty="0" smtClean="0">
                <a:latin typeface="Arial" charset="0"/>
                <a:cs typeface="Arial" charset="0"/>
              </a:rPr>
              <a:t>Informační systém o službě a personálu 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(ISSP)</a:t>
            </a:r>
          </a:p>
          <a:p>
            <a:r>
              <a:rPr lang="cs-CZ" altLang="cs-CZ" sz="2800" b="0" dirty="0" smtClean="0">
                <a:latin typeface="Arial" charset="0"/>
                <a:cs typeface="Arial" charset="0"/>
              </a:rPr>
              <a:t>Zdravotnický informační systém (</a:t>
            </a:r>
            <a:r>
              <a:rPr lang="cs-CZ" altLang="cs-CZ" sz="2800" b="0" dirty="0" err="1" smtClean="0">
                <a:latin typeface="Arial" charset="0"/>
                <a:cs typeface="Arial" charset="0"/>
              </a:rPr>
              <a:t>ZdravIS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)</a:t>
            </a:r>
          </a:p>
          <a:p>
            <a:endParaRPr lang="cs-CZ" altLang="cs-CZ" dirty="0" smtClean="0"/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32C5105-2CA0-44CD-8EC1-234E73518D7D}" type="slidenum">
              <a:rPr lang="cs-CZ" altLang="cs-CZ" sz="1100">
                <a:solidFill>
                  <a:schemeClr val="bg1"/>
                </a:solidFill>
              </a:rPr>
              <a:pPr/>
              <a:t>21</a:t>
            </a:fld>
            <a:endParaRPr lang="cs-CZ" altLang="cs-CZ" sz="1100">
              <a:solidFill>
                <a:schemeClr val="bg1"/>
              </a:solidFill>
            </a:endParaRPr>
          </a:p>
        </p:txBody>
      </p:sp>
      <p:sp>
        <p:nvSpPr>
          <p:cNvPr id="40965" name="Obdélník 2"/>
          <p:cNvSpPr>
            <a:spLocks noChangeArrowheads="1"/>
          </p:cNvSpPr>
          <p:nvPr/>
        </p:nvSpPr>
        <p:spPr bwMode="auto">
          <a:xfrm>
            <a:off x="433388" y="1624013"/>
            <a:ext cx="79200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altLang="en-US" sz="2400" dirty="0">
                <a:solidFill>
                  <a:srgbClr val="0070C0"/>
                </a:solidFill>
              </a:rPr>
              <a:t>2. </a:t>
            </a:r>
            <a:r>
              <a:rPr lang="cs-CZ" altLang="en-US" sz="2400" dirty="0" smtClean="0">
                <a:solidFill>
                  <a:srgbClr val="0070C0"/>
                </a:solidFill>
              </a:rPr>
              <a:t>INFORMAČNÍ INFRASTRUKTURA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4288"/>
            <a:ext cx="7067550" cy="10795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</a:rPr>
              <a:t>IV. </a:t>
            </a:r>
            <a:r>
              <a:rPr lang="cs-CZ" dirty="0">
                <a:solidFill>
                  <a:srgbClr val="0070C0"/>
                </a:solidFill>
              </a:rPr>
              <a:t>Opatření </a:t>
            </a:r>
            <a:r>
              <a:rPr lang="cs-CZ" dirty="0" err="1">
                <a:solidFill>
                  <a:srgbClr val="0070C0"/>
                </a:solidFill>
              </a:rPr>
              <a:t>mo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>
                <a:solidFill>
                  <a:srgbClr val="0070C0"/>
                </a:solidFill>
              </a:rPr>
              <a:t>čr</a:t>
            </a:r>
            <a:r>
              <a:rPr lang="cs-CZ" dirty="0">
                <a:solidFill>
                  <a:srgbClr val="0070C0"/>
                </a:solidFill>
              </a:rPr>
              <a:t> pro zajištění kybernetické </a:t>
            </a:r>
            <a:r>
              <a:rPr lang="cs-CZ" dirty="0" smtClean="0">
                <a:solidFill>
                  <a:srgbClr val="0070C0"/>
                </a:solidFill>
              </a:rPr>
              <a:t>bezpečnosti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395288" y="2276475"/>
            <a:ext cx="8137525" cy="3816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2800" b="0" dirty="0" smtClean="0">
                <a:latin typeface="Arial" charset="0"/>
                <a:cs typeface="Arial" charset="0"/>
              </a:rPr>
              <a:t>Informační systém mobilizačních příprav (ISMP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)</a:t>
            </a:r>
          </a:p>
          <a:p>
            <a:r>
              <a:rPr lang="cs-CZ" altLang="cs-CZ" sz="2800" b="0" dirty="0" smtClean="0">
                <a:latin typeface="Arial" charset="0"/>
                <a:cs typeface="Arial" charset="0"/>
              </a:rPr>
              <a:t>Informační systém  CZ 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NS 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NOAN - CRONOS </a:t>
            </a:r>
          </a:p>
          <a:p>
            <a:pPr indent="0">
              <a:buNone/>
            </a:pPr>
            <a:r>
              <a:rPr lang="cs-CZ" altLang="cs-CZ" sz="2800" b="0" dirty="0">
                <a:latin typeface="Arial" charset="0"/>
                <a:cs typeface="Arial" charset="0"/>
              </a:rPr>
              <a:t> 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  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(</a:t>
            </a:r>
            <a:r>
              <a:rPr lang="cs-CZ" altLang="cs-CZ" sz="2000" b="0" dirty="0" smtClean="0">
                <a:latin typeface="Arial" charset="0"/>
                <a:cs typeface="Arial" charset="0"/>
              </a:rPr>
              <a:t>Pro NATO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)</a:t>
            </a:r>
            <a:endParaRPr lang="cs-CZ" altLang="cs-CZ" sz="2800" b="0" dirty="0" smtClean="0">
              <a:latin typeface="Arial" charset="0"/>
              <a:cs typeface="Arial" charset="0"/>
            </a:endParaRPr>
          </a:p>
          <a:p>
            <a:r>
              <a:rPr lang="cs-CZ" altLang="cs-CZ" sz="2800" b="0" dirty="0" smtClean="0">
                <a:latin typeface="Arial" charset="0"/>
                <a:cs typeface="Arial" charset="0"/>
              </a:rPr>
              <a:t>Informační systém 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EU Extranet 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MO (</a:t>
            </a:r>
            <a:r>
              <a:rPr lang="cs-CZ" altLang="cs-CZ" sz="2000" b="0" dirty="0" smtClean="0">
                <a:latin typeface="Arial" charset="0"/>
                <a:cs typeface="Arial" charset="0"/>
              </a:rPr>
              <a:t>Pro EU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)</a:t>
            </a:r>
            <a:endParaRPr lang="cs-CZ" altLang="cs-CZ" sz="2800" b="0" dirty="0" smtClean="0">
              <a:latin typeface="Arial" charset="0"/>
              <a:cs typeface="Arial" charset="0"/>
            </a:endParaRPr>
          </a:p>
          <a:p>
            <a:r>
              <a:rPr lang="cs-CZ" altLang="cs-CZ" sz="2800" b="0" dirty="0" smtClean="0">
                <a:latin typeface="Arial" charset="0"/>
                <a:cs typeface="Arial" charset="0"/>
              </a:rPr>
              <a:t>Informační systém 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SEKTOR 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VS (</a:t>
            </a:r>
            <a:r>
              <a:rPr lang="cs-CZ" altLang="cs-CZ" sz="2000" b="0" dirty="0" smtClean="0">
                <a:latin typeface="Arial" charset="0"/>
                <a:cs typeface="Arial" charset="0"/>
              </a:rPr>
              <a:t>pro vzdušné síly</a:t>
            </a:r>
            <a:r>
              <a:rPr lang="cs-CZ" altLang="cs-CZ" sz="2400" b="0" dirty="0" smtClean="0">
                <a:latin typeface="Arial" charset="0"/>
                <a:cs typeface="Arial" charset="0"/>
              </a:rPr>
              <a:t>)</a:t>
            </a:r>
            <a:endParaRPr lang="cs-CZ" altLang="cs-CZ" sz="2400" b="0" dirty="0" smtClean="0">
              <a:latin typeface="Arial" charset="0"/>
              <a:cs typeface="Arial" charset="0"/>
            </a:endParaRPr>
          </a:p>
          <a:p>
            <a:r>
              <a:rPr lang="cs-CZ" altLang="cs-CZ" sz="2800" b="0" dirty="0" smtClean="0">
                <a:latin typeface="Arial" charset="0"/>
                <a:cs typeface="Arial" charset="0"/>
              </a:rPr>
              <a:t>Informační systém ICC (</a:t>
            </a:r>
            <a:r>
              <a:rPr lang="cs-CZ" altLang="cs-CZ" sz="2000" b="0" dirty="0" smtClean="0">
                <a:latin typeface="Arial" charset="0"/>
                <a:cs typeface="Arial" charset="0"/>
              </a:rPr>
              <a:t>pro mapování vzdušné situace)</a:t>
            </a:r>
            <a:endParaRPr lang="cs-CZ" altLang="cs-CZ" sz="2000" b="0" dirty="0" smtClean="0">
              <a:latin typeface="Arial" charset="0"/>
              <a:cs typeface="Arial" charset="0"/>
            </a:endParaRPr>
          </a:p>
          <a:p>
            <a:r>
              <a:rPr lang="cs-CZ" altLang="cs-CZ" sz="2800" b="0" dirty="0" smtClean="0">
                <a:latin typeface="Arial" charset="0"/>
                <a:cs typeface="Arial" charset="0"/>
              </a:rPr>
              <a:t>Informační systém OTS 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VŘ </a:t>
            </a:r>
            <a:r>
              <a:rPr lang="cs-CZ" altLang="cs-CZ" sz="2800" b="0" dirty="0" err="1" smtClean="0">
                <a:latin typeface="Arial" charset="0"/>
                <a:cs typeface="Arial" charset="0"/>
              </a:rPr>
              <a:t>PozS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 (</a:t>
            </a:r>
            <a:r>
              <a:rPr lang="cs-CZ" altLang="cs-CZ" sz="2000" b="0" dirty="0" smtClean="0">
                <a:latin typeface="Arial" charset="0"/>
                <a:cs typeface="Arial" charset="0"/>
              </a:rPr>
              <a:t>pro velení a řízení </a:t>
            </a:r>
          </a:p>
          <a:p>
            <a:pPr indent="0">
              <a:buNone/>
            </a:pPr>
            <a:r>
              <a:rPr lang="cs-CZ" altLang="cs-CZ" sz="2000" b="0" dirty="0">
                <a:latin typeface="Arial" charset="0"/>
                <a:cs typeface="Arial" charset="0"/>
              </a:rPr>
              <a:t> </a:t>
            </a:r>
            <a:r>
              <a:rPr lang="cs-CZ" altLang="cs-CZ" sz="2000" b="0" dirty="0" smtClean="0">
                <a:latin typeface="Arial" charset="0"/>
                <a:cs typeface="Arial" charset="0"/>
              </a:rPr>
              <a:t>   </a:t>
            </a:r>
            <a:r>
              <a:rPr lang="cs-CZ" altLang="cs-CZ" sz="2000" b="0" dirty="0" smtClean="0">
                <a:latin typeface="Arial" charset="0"/>
                <a:cs typeface="Arial" charset="0"/>
              </a:rPr>
              <a:t> vojsk</a:t>
            </a:r>
            <a:r>
              <a:rPr lang="cs-CZ" altLang="cs-CZ" sz="2800" b="0" dirty="0" smtClean="0">
                <a:latin typeface="Arial" charset="0"/>
                <a:cs typeface="Arial" charset="0"/>
              </a:rPr>
              <a:t>)  </a:t>
            </a:r>
            <a:endParaRPr lang="cs-CZ" altLang="cs-CZ" sz="2800" b="0" dirty="0" smtClean="0">
              <a:latin typeface="Arial" charset="0"/>
              <a:cs typeface="Arial" charset="0"/>
            </a:endParaRPr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EA6C4234-43AB-47B2-9C6B-D5F45A6B56A1}" type="slidenum">
              <a:rPr lang="cs-CZ" altLang="cs-CZ" sz="1100">
                <a:solidFill>
                  <a:schemeClr val="bg1"/>
                </a:solidFill>
              </a:rPr>
              <a:pPr/>
              <a:t>22</a:t>
            </a:fld>
            <a:endParaRPr lang="cs-CZ" altLang="cs-CZ" sz="1100">
              <a:solidFill>
                <a:schemeClr val="bg1"/>
              </a:solidFill>
            </a:endParaRPr>
          </a:p>
        </p:txBody>
      </p:sp>
      <p:sp>
        <p:nvSpPr>
          <p:cNvPr id="43013" name="Obdélník 3"/>
          <p:cNvSpPr>
            <a:spLocks noChangeArrowheads="1"/>
          </p:cNvSpPr>
          <p:nvPr/>
        </p:nvSpPr>
        <p:spPr bwMode="auto">
          <a:xfrm>
            <a:off x="468313" y="1608138"/>
            <a:ext cx="66976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altLang="en-US" sz="2400" dirty="0">
                <a:solidFill>
                  <a:srgbClr val="0070C0"/>
                </a:solidFill>
              </a:rPr>
              <a:t>2. </a:t>
            </a:r>
            <a:r>
              <a:rPr lang="cs-CZ" altLang="en-US" sz="2400" dirty="0" smtClean="0">
                <a:solidFill>
                  <a:srgbClr val="0070C0"/>
                </a:solidFill>
              </a:rPr>
              <a:t>INFORMAČNÍ INFRASTRUKTURA</a:t>
            </a:r>
            <a:endParaRPr lang="en-US" alt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Zaoblený obdélník 29"/>
          <p:cNvSpPr/>
          <p:nvPr/>
        </p:nvSpPr>
        <p:spPr>
          <a:xfrm>
            <a:off x="2817813" y="3594100"/>
            <a:ext cx="6121400" cy="309403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hangingPunct="1">
              <a:defRPr/>
            </a:pPr>
            <a:endParaRPr lang="cs-CZ" sz="1600" b="1" dirty="0">
              <a:solidFill>
                <a:schemeClr val="tx1"/>
              </a:solidFill>
            </a:endParaRPr>
          </a:p>
          <a:p>
            <a:pPr algn="r" eaLnBrk="1" hangingPunct="1">
              <a:defRPr/>
            </a:pPr>
            <a:endParaRPr lang="cs-CZ" sz="1600" b="1" dirty="0">
              <a:solidFill>
                <a:schemeClr val="tx1"/>
              </a:solidFill>
            </a:endParaRPr>
          </a:p>
          <a:p>
            <a:pPr algn="r" eaLnBrk="1" hangingPunct="1">
              <a:defRPr/>
            </a:pPr>
            <a:endParaRPr lang="cs-CZ" sz="16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cs-CZ" sz="1400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5913" y="-22225"/>
            <a:ext cx="7343775" cy="10795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cap="none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IV. </a:t>
            </a:r>
            <a:r>
              <a:rPr lang="cs-CZ" cap="none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SCHOPNOSTI KYBERNETICKÉ OBRANY V REZORTU MO ČR 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45060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0A14626-DC4D-412A-896A-BE980F73242D}" type="slidenum">
              <a:rPr lang="cs-CZ" altLang="cs-CZ" sz="1100">
                <a:solidFill>
                  <a:schemeClr val="bg1"/>
                </a:solidFill>
              </a:rPr>
              <a:pPr/>
              <a:t>23</a:t>
            </a:fld>
            <a:endParaRPr lang="cs-CZ" altLang="cs-CZ" sz="1100">
              <a:solidFill>
                <a:schemeClr val="bg1"/>
              </a:solidFill>
            </a:endParaRPr>
          </a:p>
        </p:txBody>
      </p:sp>
      <p:sp>
        <p:nvSpPr>
          <p:cNvPr id="45061" name="TextovéPole 93"/>
          <p:cNvSpPr txBox="1">
            <a:spLocks noChangeArrowheads="1"/>
          </p:cNvSpPr>
          <p:nvPr/>
        </p:nvSpPr>
        <p:spPr bwMode="auto">
          <a:xfrm>
            <a:off x="-612775" y="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7" name="Zaoblený obdélník 36"/>
          <p:cNvSpPr/>
          <p:nvPr/>
        </p:nvSpPr>
        <p:spPr>
          <a:xfrm>
            <a:off x="5605463" y="3630613"/>
            <a:ext cx="2952750" cy="2016125"/>
          </a:xfrm>
          <a:prstGeom prst="roundRect">
            <a:avLst/>
          </a:prstGeom>
          <a:solidFill>
            <a:srgbClr val="F7F21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45063" name="Line 38"/>
          <p:cNvSpPr>
            <a:spLocks noChangeShapeType="1"/>
          </p:cNvSpPr>
          <p:nvPr/>
        </p:nvSpPr>
        <p:spPr bwMode="auto">
          <a:xfrm>
            <a:off x="366713" y="3419475"/>
            <a:ext cx="8353425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064" name="Line 38"/>
          <p:cNvSpPr>
            <a:spLocks noChangeShapeType="1"/>
          </p:cNvSpPr>
          <p:nvPr/>
        </p:nvSpPr>
        <p:spPr bwMode="auto">
          <a:xfrm>
            <a:off x="446088" y="5726113"/>
            <a:ext cx="8353425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48" name="Text Box 24"/>
          <p:cNvSpPr txBox="1">
            <a:spLocks noChangeArrowheads="1"/>
          </p:cNvSpPr>
          <p:nvPr/>
        </p:nvSpPr>
        <p:spPr bwMode="auto">
          <a:xfrm rot="16200000">
            <a:off x="860980" y="5441950"/>
            <a:ext cx="738664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 b="1">
                <a:solidFill>
                  <a:srgbClr val="17375E"/>
                </a:solidFill>
                <a:latin typeface="Arabic Typesetting" pitchFamily="66" charset="-78"/>
                <a:cs typeface="Arabic Typesetting" pitchFamily="66" charset="-7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76092"/>
              </a:buClr>
              <a:buSzPct val="100000"/>
              <a:buFont typeface="Arial" charset="0"/>
              <a:buChar char="•"/>
              <a:defRPr sz="2400">
                <a:solidFill>
                  <a:srgbClr val="376092"/>
                </a:solidFill>
                <a:latin typeface="Arabic Typesetting" pitchFamily="66" charset="-78"/>
                <a:cs typeface="Arabic Typesetting" pitchFamily="66" charset="-7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7375E"/>
              </a:buClr>
              <a:buSzPct val="88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7375E"/>
              </a:buClr>
              <a:buSzPct val="74000"/>
              <a:buFont typeface="Arial" charset="0"/>
              <a:buChar char="–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7375E"/>
              </a:buClr>
              <a:buFont typeface="Arial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3. </a:t>
            </a:r>
            <a:r>
              <a:rPr lang="cs-CZ" altLang="cs-CZ" sz="18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Úroveň výkonná  </a:t>
            </a:r>
            <a:endParaRPr lang="en-US" altLang="cs-CZ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Zaoblený obdélník 53"/>
          <p:cNvSpPr/>
          <p:nvPr/>
        </p:nvSpPr>
        <p:spPr>
          <a:xfrm>
            <a:off x="3665538" y="5973763"/>
            <a:ext cx="4967287" cy="476250"/>
          </a:xfrm>
          <a:prstGeom prst="roundRect">
            <a:avLst/>
          </a:prstGeom>
          <a:solidFill>
            <a:srgbClr val="CC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2000" b="1" dirty="0" smtClean="0">
                <a:solidFill>
                  <a:schemeClr val="tx1"/>
                </a:solidFill>
              </a:rPr>
              <a:t>Operátoři </a:t>
            </a:r>
            <a:r>
              <a:rPr lang="cs-CZ" sz="2000" b="1" dirty="0">
                <a:solidFill>
                  <a:schemeClr val="tx1"/>
                </a:solidFill>
              </a:rPr>
              <a:t>IS </a:t>
            </a:r>
            <a:r>
              <a:rPr lang="cs-CZ" sz="2000" b="1" dirty="0" smtClean="0">
                <a:solidFill>
                  <a:schemeClr val="tx1"/>
                </a:solidFill>
              </a:rPr>
              <a:t>a </a:t>
            </a:r>
            <a:r>
              <a:rPr lang="cs-CZ" sz="2000" b="1" i="1" dirty="0">
                <a:solidFill>
                  <a:schemeClr val="tx1"/>
                </a:solidFill>
              </a:rPr>
              <a:t>KS + PBS </a:t>
            </a:r>
            <a:r>
              <a:rPr lang="cs-CZ" sz="2000" b="1" dirty="0">
                <a:solidFill>
                  <a:schemeClr val="tx1"/>
                </a:solidFill>
              </a:rPr>
              <a:t>K</a:t>
            </a:r>
            <a:r>
              <a:rPr lang="cs-CZ" sz="2000" b="1" dirty="0" smtClean="0">
                <a:solidFill>
                  <a:schemeClr val="tx1"/>
                </a:solidFill>
              </a:rPr>
              <a:t>IS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4351" name="Text Box 24"/>
          <p:cNvSpPr txBox="1">
            <a:spLocks noChangeArrowheads="1"/>
          </p:cNvSpPr>
          <p:nvPr/>
        </p:nvSpPr>
        <p:spPr bwMode="auto">
          <a:xfrm rot="16200000">
            <a:off x="723841" y="1504950"/>
            <a:ext cx="800219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 b="1">
                <a:solidFill>
                  <a:srgbClr val="17375E"/>
                </a:solidFill>
                <a:latin typeface="Arabic Typesetting" pitchFamily="66" charset="-78"/>
                <a:cs typeface="Arabic Typesetting" pitchFamily="66" charset="-7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76092"/>
              </a:buClr>
              <a:buSzPct val="100000"/>
              <a:buFont typeface="Arial" charset="0"/>
              <a:buChar char="•"/>
              <a:defRPr sz="2400">
                <a:solidFill>
                  <a:srgbClr val="376092"/>
                </a:solidFill>
                <a:latin typeface="Arabic Typesetting" pitchFamily="66" charset="-78"/>
                <a:cs typeface="Arabic Typesetting" pitchFamily="66" charset="-7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7375E"/>
              </a:buClr>
              <a:buSzPct val="88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7375E"/>
              </a:buClr>
              <a:buSzPct val="74000"/>
              <a:buFont typeface="Arial" charset="0"/>
              <a:buChar char="–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7375E"/>
              </a:buClr>
              <a:buFont typeface="Arial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0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1. </a:t>
            </a:r>
            <a:r>
              <a:rPr lang="cs-CZ" altLang="cs-CZ" sz="20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Úroveň</a:t>
            </a:r>
            <a:endParaRPr lang="cs-CZ" altLang="cs-CZ" sz="2000" dirty="0" smtClean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0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</a:t>
            </a:r>
            <a:r>
              <a:rPr lang="cs-CZ" altLang="cs-CZ" sz="20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strategická</a:t>
            </a:r>
            <a:endParaRPr lang="en-US" alt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Zaoblený obdélník 56"/>
          <p:cNvSpPr/>
          <p:nvPr/>
        </p:nvSpPr>
        <p:spPr>
          <a:xfrm>
            <a:off x="3375025" y="3576638"/>
            <a:ext cx="1223963" cy="187325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cxnSp>
        <p:nvCxnSpPr>
          <p:cNvPr id="60" name="Přímá spojovací čára 59"/>
          <p:cNvCxnSpPr/>
          <p:nvPr/>
        </p:nvCxnSpPr>
        <p:spPr>
          <a:xfrm>
            <a:off x="4598988" y="4449763"/>
            <a:ext cx="1158875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čára 60"/>
          <p:cNvCxnSpPr/>
          <p:nvPr/>
        </p:nvCxnSpPr>
        <p:spPr>
          <a:xfrm>
            <a:off x="7073900" y="5326063"/>
            <a:ext cx="0" cy="647700"/>
          </a:xfrm>
          <a:prstGeom prst="line">
            <a:avLst/>
          </a:prstGeom>
          <a:ln w="38100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Zaoblený obdélník 61"/>
          <p:cNvSpPr/>
          <p:nvPr/>
        </p:nvSpPr>
        <p:spPr>
          <a:xfrm>
            <a:off x="2713038" y="2287588"/>
            <a:ext cx="6159500" cy="99377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2000" b="1" dirty="0" smtClean="0">
                <a:solidFill>
                  <a:schemeClr val="tx1"/>
                </a:solidFill>
              </a:rPr>
              <a:t>Gestor kybernetické obrany </a:t>
            </a:r>
            <a:endParaRPr lang="cs-CZ" sz="20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cs-CZ" sz="2000" b="1" dirty="0" smtClean="0">
                <a:solidFill>
                  <a:schemeClr val="tx1"/>
                </a:solidFill>
              </a:rPr>
              <a:t>Koordinační centrum kybernetické obrany</a:t>
            </a:r>
            <a:endParaRPr lang="cs-CZ" sz="20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en-US" sz="1200" b="1" dirty="0">
              <a:solidFill>
                <a:srgbClr val="C00000"/>
              </a:solidFill>
            </a:endParaRPr>
          </a:p>
        </p:txBody>
      </p:sp>
      <p:cxnSp>
        <p:nvCxnSpPr>
          <p:cNvPr id="64" name="Přímá spojovací čára 63"/>
          <p:cNvCxnSpPr/>
          <p:nvPr/>
        </p:nvCxnSpPr>
        <p:spPr>
          <a:xfrm>
            <a:off x="5707063" y="1928813"/>
            <a:ext cx="0" cy="35877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čára 64"/>
          <p:cNvCxnSpPr/>
          <p:nvPr/>
        </p:nvCxnSpPr>
        <p:spPr>
          <a:xfrm>
            <a:off x="7085013" y="3281363"/>
            <a:ext cx="0" cy="36036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74" name="TextovéPole 69"/>
          <p:cNvSpPr txBox="1">
            <a:spLocks noChangeArrowheads="1"/>
          </p:cNvSpPr>
          <p:nvPr/>
        </p:nvSpPr>
        <p:spPr bwMode="auto">
          <a:xfrm>
            <a:off x="5878513" y="3648075"/>
            <a:ext cx="2374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b="1"/>
              <a:t>Gestor CIRC (AKIS)</a:t>
            </a:r>
          </a:p>
        </p:txBody>
      </p:sp>
      <p:cxnSp>
        <p:nvCxnSpPr>
          <p:cNvPr id="71" name="Přímá spojovací čára 70"/>
          <p:cNvCxnSpPr/>
          <p:nvPr/>
        </p:nvCxnSpPr>
        <p:spPr>
          <a:xfrm>
            <a:off x="4005263" y="3281363"/>
            <a:ext cx="0" cy="295275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aoblený obdélník 50"/>
          <p:cNvSpPr/>
          <p:nvPr/>
        </p:nvSpPr>
        <p:spPr>
          <a:xfrm>
            <a:off x="5705475" y="4022725"/>
            <a:ext cx="2738438" cy="736600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2000" b="1" dirty="0" smtClean="0">
                <a:solidFill>
                  <a:schemeClr val="tx1"/>
                </a:solidFill>
              </a:rPr>
              <a:t>Koordinační centrum AKIS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59" name="Přímá spojovací čára 58"/>
          <p:cNvCxnSpPr>
            <a:stCxn id="57" idx="2"/>
          </p:cNvCxnSpPr>
          <p:nvPr/>
        </p:nvCxnSpPr>
        <p:spPr>
          <a:xfrm>
            <a:off x="3987800" y="5449888"/>
            <a:ext cx="12700" cy="52387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78" name="Line 38"/>
          <p:cNvSpPr>
            <a:spLocks noChangeShapeType="1"/>
          </p:cNvSpPr>
          <p:nvPr/>
        </p:nvSpPr>
        <p:spPr bwMode="auto">
          <a:xfrm flipV="1">
            <a:off x="2195513" y="1228725"/>
            <a:ext cx="0" cy="5294313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" name="Zaoblený obdélník 49"/>
          <p:cNvSpPr/>
          <p:nvPr/>
        </p:nvSpPr>
        <p:spPr>
          <a:xfrm>
            <a:off x="2719388" y="1532186"/>
            <a:ext cx="6153150" cy="592137"/>
          </a:xfrm>
          <a:prstGeom prst="round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2000" b="1" dirty="0" smtClean="0">
                <a:solidFill>
                  <a:schemeClr val="tx1"/>
                </a:solidFill>
              </a:rPr>
              <a:t>Rada pro kybernetickou obranu MO 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5080" name="TextovéPole 57"/>
          <p:cNvSpPr txBox="1">
            <a:spLocks noChangeArrowheads="1"/>
          </p:cNvSpPr>
          <p:nvPr/>
        </p:nvSpPr>
        <p:spPr bwMode="auto">
          <a:xfrm>
            <a:off x="3390900" y="4146550"/>
            <a:ext cx="11525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cs-CZ" b="1" dirty="0"/>
              <a:t>GESTOR </a:t>
            </a:r>
            <a:r>
              <a:rPr lang="cs-CZ" altLang="cs-CZ" b="1" dirty="0" smtClean="0"/>
              <a:t>KIS</a:t>
            </a:r>
            <a:endParaRPr lang="cs-CZ" altLang="cs-CZ" b="1" dirty="0"/>
          </a:p>
        </p:txBody>
      </p:sp>
      <p:sp>
        <p:nvSpPr>
          <p:cNvPr id="14350" name="Text Box 24"/>
          <p:cNvSpPr txBox="1">
            <a:spLocks noChangeArrowheads="1"/>
          </p:cNvSpPr>
          <p:nvPr/>
        </p:nvSpPr>
        <p:spPr bwMode="auto">
          <a:xfrm rot="16200000">
            <a:off x="860980" y="3665538"/>
            <a:ext cx="738664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2800" b="1">
                <a:solidFill>
                  <a:srgbClr val="17375E"/>
                </a:solidFill>
                <a:latin typeface="Arabic Typesetting" pitchFamily="66" charset="-78"/>
                <a:cs typeface="Arabic Typesetting" pitchFamily="66" charset="-7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76092"/>
              </a:buClr>
              <a:buSzPct val="100000"/>
              <a:buFont typeface="Arial" charset="0"/>
              <a:buChar char="•"/>
              <a:defRPr sz="2400">
                <a:solidFill>
                  <a:srgbClr val="376092"/>
                </a:solidFill>
                <a:latin typeface="Arabic Typesetting" pitchFamily="66" charset="-78"/>
                <a:cs typeface="Arabic Typesetting" pitchFamily="66" charset="-7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7375E"/>
              </a:buClr>
              <a:buSzPct val="88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17375E"/>
              </a:buClr>
              <a:buSzPct val="74000"/>
              <a:buFont typeface="Arial" charset="0"/>
              <a:buChar char="–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7375E"/>
              </a:buClr>
              <a:buFont typeface="Arial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7375E"/>
              </a:buClr>
              <a:buFont typeface="Arial" charset="0"/>
              <a:buChar char="»"/>
              <a:defRPr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8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3. </a:t>
            </a:r>
            <a:r>
              <a:rPr lang="cs-CZ" altLang="cs-CZ" sz="18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Úroveň operační    </a:t>
            </a:r>
            <a:r>
              <a:rPr lang="cs-CZ" altLang="cs-CZ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altLang="cs-CZ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Zaoblený obdélník 51"/>
          <p:cNvSpPr/>
          <p:nvPr/>
        </p:nvSpPr>
        <p:spPr>
          <a:xfrm>
            <a:off x="5830888" y="5014913"/>
            <a:ext cx="2727325" cy="485775"/>
          </a:xfrm>
          <a:prstGeom prst="roundRect">
            <a:avLst/>
          </a:prstGeom>
          <a:solidFill>
            <a:srgbClr val="F6F8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smtClean="0">
                <a:solidFill>
                  <a:schemeClr val="tx1"/>
                </a:solidFill>
              </a:rPr>
              <a:t>AKIS Centrum </a:t>
            </a:r>
            <a:r>
              <a:rPr lang="cs-CZ" sz="2000" b="1" dirty="0">
                <a:solidFill>
                  <a:schemeClr val="tx1"/>
                </a:solidFill>
              </a:rPr>
              <a:t>(„CERT“)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63" name="Přímá spojovací čára 62"/>
          <p:cNvCxnSpPr>
            <a:stCxn id="51" idx="2"/>
          </p:cNvCxnSpPr>
          <p:nvPr/>
        </p:nvCxnSpPr>
        <p:spPr>
          <a:xfrm flipH="1">
            <a:off x="7058025" y="4759325"/>
            <a:ext cx="17463" cy="30162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text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altLang="cs-CZ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0"/>
            <a:ext cx="6942138" cy="10795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800" cap="none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IV.  </a:t>
            </a:r>
            <a:r>
              <a:rPr lang="cs-CZ" altLang="cs-CZ" sz="2800" cap="none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ZÍSKANÉ SCHOPNOSTI TECHNICKÉHO CENTRA CIRC MO </a:t>
            </a:r>
            <a:endParaRPr lang="cs-CZ" sz="2800" cap="none" dirty="0">
              <a:solidFill>
                <a:srgbClr val="0070C0"/>
              </a:solidFill>
            </a:endParaRPr>
          </a:p>
        </p:txBody>
      </p:sp>
      <p:sp>
        <p:nvSpPr>
          <p:cNvPr id="47108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908AC0B-C0A4-4C2E-AB37-45BF9C9B366F}" type="slidenum">
              <a:rPr lang="cs-CZ" altLang="cs-CZ" sz="1100">
                <a:solidFill>
                  <a:srgbClr val="FFFFFF"/>
                </a:solidFill>
              </a:rPr>
              <a:pPr/>
              <a:t>24</a:t>
            </a:fld>
            <a:endParaRPr lang="cs-CZ" altLang="cs-CZ" sz="1100">
              <a:solidFill>
                <a:srgbClr val="FFFFFF"/>
              </a:solidFill>
            </a:endParaRPr>
          </a:p>
        </p:txBody>
      </p:sp>
      <p:sp>
        <p:nvSpPr>
          <p:cNvPr id="47109" name="AutoShape 21"/>
          <p:cNvSpPr>
            <a:spLocks noChangeArrowheads="1"/>
          </p:cNvSpPr>
          <p:nvPr/>
        </p:nvSpPr>
        <p:spPr bwMode="auto">
          <a:xfrm rot="-5400000">
            <a:off x="2143125" y="296863"/>
            <a:ext cx="4248150" cy="7848600"/>
          </a:xfrm>
          <a:prstGeom prst="roundRect">
            <a:avLst>
              <a:gd name="adj" fmla="val 2704"/>
            </a:avLst>
          </a:prstGeom>
          <a:solidFill>
            <a:srgbClr val="FFFF99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b="1"/>
          </a:p>
          <a:p>
            <a:pPr eaLnBrk="1" hangingPunct="1"/>
            <a:r>
              <a:rPr lang="en-US" altLang="cs-CZ" b="1"/>
              <a:t>Management &amp; Support</a:t>
            </a:r>
            <a:endParaRPr lang="cs-CZ" altLang="cs-CZ" sz="1200"/>
          </a:p>
        </p:txBody>
      </p:sp>
      <p:sp>
        <p:nvSpPr>
          <p:cNvPr id="47110" name="Line 21"/>
          <p:cNvSpPr>
            <a:spLocks noChangeShapeType="1"/>
          </p:cNvSpPr>
          <p:nvPr/>
        </p:nvSpPr>
        <p:spPr bwMode="auto">
          <a:xfrm>
            <a:off x="3130550" y="3213100"/>
            <a:ext cx="0" cy="3587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111" name="Line 22"/>
          <p:cNvSpPr>
            <a:spLocks noChangeShapeType="1"/>
          </p:cNvSpPr>
          <p:nvPr/>
        </p:nvSpPr>
        <p:spPr bwMode="auto">
          <a:xfrm>
            <a:off x="4572000" y="4221163"/>
            <a:ext cx="71913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112" name="Line 23"/>
          <p:cNvSpPr>
            <a:spLocks noChangeShapeType="1"/>
          </p:cNvSpPr>
          <p:nvPr/>
        </p:nvSpPr>
        <p:spPr bwMode="auto">
          <a:xfrm flipH="1">
            <a:off x="4572000" y="2636838"/>
            <a:ext cx="719138" cy="0"/>
          </a:xfrm>
          <a:prstGeom prst="line">
            <a:avLst/>
          </a:prstGeom>
          <a:noFill/>
          <a:ln w="5080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113" name="Line 24"/>
          <p:cNvSpPr>
            <a:spLocks noChangeShapeType="1"/>
          </p:cNvSpPr>
          <p:nvPr/>
        </p:nvSpPr>
        <p:spPr bwMode="auto">
          <a:xfrm flipH="1">
            <a:off x="6731000" y="4868863"/>
            <a:ext cx="0" cy="431800"/>
          </a:xfrm>
          <a:prstGeom prst="line">
            <a:avLst/>
          </a:prstGeom>
          <a:noFill/>
          <a:ln w="5080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114" name="Line 25"/>
          <p:cNvSpPr>
            <a:spLocks noChangeShapeType="1"/>
          </p:cNvSpPr>
          <p:nvPr/>
        </p:nvSpPr>
        <p:spPr bwMode="auto">
          <a:xfrm flipH="1">
            <a:off x="3130550" y="4868863"/>
            <a:ext cx="0" cy="431800"/>
          </a:xfrm>
          <a:prstGeom prst="line">
            <a:avLst/>
          </a:prstGeom>
          <a:noFill/>
          <a:ln w="5080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7115" name="AutoShape 17"/>
          <p:cNvSpPr>
            <a:spLocks noChangeArrowheads="1"/>
          </p:cNvSpPr>
          <p:nvPr/>
        </p:nvSpPr>
        <p:spPr bwMode="auto">
          <a:xfrm>
            <a:off x="1619250" y="2060575"/>
            <a:ext cx="2952750" cy="1152525"/>
          </a:xfrm>
          <a:prstGeom prst="roundRect">
            <a:avLst>
              <a:gd name="adj" fmla="val 7259"/>
            </a:avLst>
          </a:prstGeom>
          <a:solidFill>
            <a:srgbClr val="CCFFCC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b="1" dirty="0" smtClean="0"/>
              <a:t>Monitor</a:t>
            </a:r>
            <a:r>
              <a:rPr lang="cs-CZ" altLang="cs-CZ" b="1" dirty="0" smtClean="0"/>
              <a:t>ování</a:t>
            </a:r>
            <a:endParaRPr lang="en-US" altLang="cs-CZ" b="1" dirty="0"/>
          </a:p>
          <a:p>
            <a:pPr eaLnBrk="1" hangingPunct="1"/>
            <a:r>
              <a:rPr lang="en-US" altLang="cs-CZ" b="1" dirty="0" err="1" smtClean="0"/>
              <a:t>Dete</a:t>
            </a:r>
            <a:r>
              <a:rPr lang="cs-CZ" altLang="cs-CZ" b="1" dirty="0" smtClean="0"/>
              <a:t>k</a:t>
            </a:r>
            <a:r>
              <a:rPr lang="en-US" altLang="cs-CZ" b="1" dirty="0" smtClean="0"/>
              <a:t>c</a:t>
            </a:r>
            <a:r>
              <a:rPr lang="cs-CZ" altLang="cs-CZ" b="1" dirty="0" smtClean="0"/>
              <a:t>e</a:t>
            </a:r>
            <a:endParaRPr lang="en-US" altLang="cs-CZ" b="1" dirty="0"/>
          </a:p>
          <a:p>
            <a:pPr eaLnBrk="1" hangingPunct="1"/>
            <a:endParaRPr lang="en-US" altLang="cs-CZ" sz="1200" dirty="0"/>
          </a:p>
          <a:p>
            <a:pPr eaLnBrk="1" hangingPunct="1"/>
            <a:r>
              <a:rPr lang="cs-CZ" altLang="cs-CZ" sz="1200" dirty="0" smtClean="0"/>
              <a:t>Hlídači</a:t>
            </a:r>
            <a:r>
              <a:rPr lang="en-US" altLang="cs-CZ" sz="1200" dirty="0" smtClean="0"/>
              <a:t> </a:t>
            </a:r>
            <a:r>
              <a:rPr lang="en-US" altLang="cs-CZ" sz="1200" dirty="0"/>
              <a:t>(24/7)</a:t>
            </a:r>
            <a:endParaRPr lang="cs-CZ" altLang="cs-CZ" sz="1200" dirty="0"/>
          </a:p>
        </p:txBody>
      </p:sp>
      <p:sp>
        <p:nvSpPr>
          <p:cNvPr id="47116" name="AutoShape 18"/>
          <p:cNvSpPr>
            <a:spLocks noChangeArrowheads="1"/>
          </p:cNvSpPr>
          <p:nvPr/>
        </p:nvSpPr>
        <p:spPr bwMode="auto">
          <a:xfrm>
            <a:off x="1619250" y="3573463"/>
            <a:ext cx="2952750" cy="1295400"/>
          </a:xfrm>
          <a:prstGeom prst="roundRect">
            <a:avLst>
              <a:gd name="adj" fmla="val 7259"/>
            </a:avLst>
          </a:prstGeom>
          <a:solidFill>
            <a:srgbClr val="CCFFCC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b="1" dirty="0" smtClean="0"/>
              <a:t>Anal</a:t>
            </a:r>
            <a:r>
              <a:rPr lang="cs-CZ" altLang="cs-CZ" b="1" dirty="0" err="1" smtClean="0"/>
              <a:t>ýza</a:t>
            </a:r>
            <a:endParaRPr lang="en-US" altLang="cs-CZ" b="1" dirty="0"/>
          </a:p>
          <a:p>
            <a:pPr eaLnBrk="1" hangingPunct="1"/>
            <a:r>
              <a:rPr lang="cs-CZ" altLang="cs-CZ" b="1" dirty="0" smtClean="0"/>
              <a:t>Vyhodnocení</a:t>
            </a:r>
            <a:endParaRPr lang="en-US" altLang="cs-CZ" b="1" dirty="0"/>
          </a:p>
          <a:p>
            <a:pPr eaLnBrk="1" hangingPunct="1"/>
            <a:r>
              <a:rPr lang="cs-CZ" altLang="cs-CZ" b="1" dirty="0" smtClean="0"/>
              <a:t>Doporučení</a:t>
            </a:r>
            <a:endParaRPr lang="en-US" altLang="cs-CZ" b="1" dirty="0"/>
          </a:p>
          <a:p>
            <a:pPr eaLnBrk="1" hangingPunct="1"/>
            <a:endParaRPr lang="en-US" altLang="cs-CZ" sz="1000" dirty="0"/>
          </a:p>
          <a:p>
            <a:pPr eaLnBrk="1" hangingPunct="1"/>
            <a:r>
              <a:rPr lang="en-US" altLang="cs-CZ" sz="1200" dirty="0" err="1" smtClean="0"/>
              <a:t>Analy</a:t>
            </a:r>
            <a:r>
              <a:rPr lang="cs-CZ" altLang="cs-CZ" sz="1200" dirty="0" err="1" smtClean="0"/>
              <a:t>tici</a:t>
            </a:r>
            <a:endParaRPr lang="cs-CZ" altLang="cs-CZ" sz="1200" dirty="0"/>
          </a:p>
        </p:txBody>
      </p:sp>
      <p:sp>
        <p:nvSpPr>
          <p:cNvPr id="47117" name="AutoShape 19"/>
          <p:cNvSpPr>
            <a:spLocks noChangeArrowheads="1"/>
          </p:cNvSpPr>
          <p:nvPr/>
        </p:nvSpPr>
        <p:spPr bwMode="auto">
          <a:xfrm>
            <a:off x="5292725" y="2060575"/>
            <a:ext cx="2879725" cy="2808288"/>
          </a:xfrm>
          <a:prstGeom prst="roundRect">
            <a:avLst>
              <a:gd name="adj" fmla="val 1810"/>
            </a:avLst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b="1" dirty="0"/>
          </a:p>
          <a:p>
            <a:pPr eaLnBrk="1" hangingPunct="1"/>
            <a:endParaRPr lang="cs-CZ" altLang="cs-CZ" b="1" dirty="0"/>
          </a:p>
          <a:p>
            <a:pPr eaLnBrk="1" hangingPunct="1"/>
            <a:r>
              <a:rPr lang="cs-CZ" altLang="cs-CZ" b="1" dirty="0" smtClean="0"/>
              <a:t>Klasifikace</a:t>
            </a:r>
            <a:endParaRPr lang="en-US" altLang="cs-CZ" b="1" dirty="0"/>
          </a:p>
          <a:p>
            <a:pPr eaLnBrk="1" hangingPunct="1"/>
            <a:r>
              <a:rPr lang="en-US" altLang="cs-CZ" b="1" dirty="0"/>
              <a:t>Reporting</a:t>
            </a:r>
          </a:p>
          <a:p>
            <a:pPr eaLnBrk="1" hangingPunct="1"/>
            <a:r>
              <a:rPr lang="cs-CZ" altLang="cs-CZ" b="1" dirty="0" smtClean="0"/>
              <a:t>Řešení</a:t>
            </a:r>
            <a:endParaRPr lang="en-US" altLang="cs-CZ" b="1" dirty="0" smtClean="0"/>
          </a:p>
          <a:p>
            <a:pPr eaLnBrk="1" hangingPunct="1"/>
            <a:r>
              <a:rPr lang="cs-CZ" altLang="cs-CZ" b="1" dirty="0" smtClean="0"/>
              <a:t>Náprava i</a:t>
            </a:r>
            <a:r>
              <a:rPr lang="en-US" altLang="cs-CZ" b="1" dirty="0" err="1" smtClean="0"/>
              <a:t>ncident</a:t>
            </a:r>
            <a:r>
              <a:rPr lang="cs-CZ" altLang="cs-CZ" b="1" dirty="0" smtClean="0"/>
              <a:t>u</a:t>
            </a:r>
            <a:endParaRPr lang="en-US" altLang="cs-CZ" b="1" dirty="0" smtClean="0"/>
          </a:p>
          <a:p>
            <a:pPr eaLnBrk="1" hangingPunct="1"/>
            <a:endParaRPr lang="en-US" altLang="cs-CZ" sz="1200" dirty="0"/>
          </a:p>
          <a:p>
            <a:pPr eaLnBrk="1" hangingPunct="1"/>
            <a:endParaRPr lang="en-US" altLang="cs-CZ" sz="1200" dirty="0"/>
          </a:p>
          <a:p>
            <a:pPr eaLnBrk="1" hangingPunct="1"/>
            <a:endParaRPr lang="cs-CZ" altLang="cs-CZ" sz="1200" dirty="0"/>
          </a:p>
          <a:p>
            <a:pPr eaLnBrk="1" hangingPunct="1"/>
            <a:endParaRPr lang="en-US" altLang="cs-CZ" sz="1200" dirty="0"/>
          </a:p>
          <a:p>
            <a:pPr eaLnBrk="1" hangingPunct="1"/>
            <a:r>
              <a:rPr lang="cs-CZ" altLang="cs-CZ" sz="1200" dirty="0" smtClean="0"/>
              <a:t>Koordinace</a:t>
            </a:r>
            <a:endParaRPr lang="cs-CZ" altLang="cs-CZ" sz="1200" dirty="0"/>
          </a:p>
        </p:txBody>
      </p:sp>
      <p:sp>
        <p:nvSpPr>
          <p:cNvPr id="47118" name="AutoShape 28"/>
          <p:cNvSpPr>
            <a:spLocks noChangeArrowheads="1"/>
          </p:cNvSpPr>
          <p:nvPr/>
        </p:nvSpPr>
        <p:spPr bwMode="auto">
          <a:xfrm>
            <a:off x="7885113" y="3068638"/>
            <a:ext cx="1150937" cy="1295400"/>
          </a:xfrm>
          <a:prstGeom prst="rightArrow">
            <a:avLst>
              <a:gd name="adj1" fmla="val 45593"/>
              <a:gd name="adj2" fmla="val 43708"/>
            </a:avLst>
          </a:prstGeom>
          <a:solidFill>
            <a:srgbClr val="CC99FF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cs-CZ" sz="1400" b="1" dirty="0" smtClean="0"/>
              <a:t>Výstupy</a:t>
            </a:r>
            <a:endParaRPr lang="cs-CZ" altLang="cs-CZ" sz="1400" b="1" dirty="0"/>
          </a:p>
        </p:txBody>
      </p:sp>
      <p:sp>
        <p:nvSpPr>
          <p:cNvPr id="47119" name="AutoShape 20"/>
          <p:cNvSpPr>
            <a:spLocks noChangeArrowheads="1"/>
          </p:cNvSpPr>
          <p:nvPr/>
        </p:nvSpPr>
        <p:spPr bwMode="auto">
          <a:xfrm>
            <a:off x="1619250" y="5300663"/>
            <a:ext cx="6553200" cy="720725"/>
          </a:xfrm>
          <a:prstGeom prst="roundRect">
            <a:avLst>
              <a:gd name="adj" fmla="val 7259"/>
            </a:avLst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b="1" dirty="0" smtClean="0"/>
              <a:t>Podpora technologií </a:t>
            </a:r>
            <a:r>
              <a:rPr lang="en-US" altLang="cs-CZ" b="1" dirty="0" smtClean="0"/>
              <a:t>CIRC </a:t>
            </a:r>
            <a:endParaRPr lang="en-US" altLang="cs-CZ" b="1" dirty="0"/>
          </a:p>
          <a:p>
            <a:pPr eaLnBrk="1" hangingPunct="1"/>
            <a:endParaRPr lang="en-US" altLang="cs-CZ" sz="1000" dirty="0"/>
          </a:p>
          <a:p>
            <a:pPr eaLnBrk="1" hangingPunct="1"/>
            <a:r>
              <a:rPr lang="en-US" altLang="cs-CZ" sz="1200" dirty="0" err="1" smtClean="0"/>
              <a:t>Administr</a:t>
            </a:r>
            <a:r>
              <a:rPr lang="cs-CZ" altLang="cs-CZ" sz="1200" dirty="0" err="1" smtClean="0"/>
              <a:t>átoři</a:t>
            </a:r>
            <a:endParaRPr lang="cs-CZ" alt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0"/>
            <a:ext cx="7067550" cy="10795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cap="none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IV.  </a:t>
            </a:r>
            <a:r>
              <a:rPr lang="en-US" altLang="cs-CZ" cap="none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CIRC </a:t>
            </a:r>
            <a:r>
              <a:rPr lang="cs-CZ" altLang="cs-CZ" cap="none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(</a:t>
            </a:r>
            <a:r>
              <a:rPr lang="cs-CZ" altLang="cs-CZ" cap="none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Computer</a:t>
            </a:r>
            <a:r>
              <a:rPr lang="cs-CZ" altLang="cs-CZ" cap="none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Incident Response Team) na MO - Další úroveň bezpečnosti</a:t>
            </a:r>
            <a:endParaRPr lang="cs-CZ" cap="none" dirty="0">
              <a:solidFill>
                <a:srgbClr val="0070C0"/>
              </a:solidFill>
            </a:endParaRPr>
          </a:p>
        </p:txBody>
      </p:sp>
      <p:sp>
        <p:nvSpPr>
          <p:cNvPr id="48131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959EC09-858D-41F5-B241-48990D52FEAB}" type="slidenum">
              <a:rPr lang="cs-CZ" altLang="cs-CZ" sz="1100">
                <a:solidFill>
                  <a:srgbClr val="FFFFFF"/>
                </a:solidFill>
              </a:rPr>
              <a:pPr/>
              <a:t>25</a:t>
            </a:fld>
            <a:endParaRPr lang="cs-CZ" altLang="cs-CZ" sz="1100">
              <a:solidFill>
                <a:srgbClr val="FFFFFF"/>
              </a:solidFill>
            </a:endParaRPr>
          </a:p>
        </p:txBody>
      </p:sp>
      <p:sp>
        <p:nvSpPr>
          <p:cNvPr id="48132" name="AutoShape 32"/>
          <p:cNvSpPr>
            <a:spLocks noChangeArrowheads="1"/>
          </p:cNvSpPr>
          <p:nvPr/>
        </p:nvSpPr>
        <p:spPr bwMode="auto">
          <a:xfrm>
            <a:off x="793750" y="1784350"/>
            <a:ext cx="7561263" cy="3168650"/>
          </a:xfrm>
          <a:prstGeom prst="roundRect">
            <a:avLst>
              <a:gd name="adj" fmla="val 6875"/>
            </a:avLst>
          </a:prstGeom>
          <a:solidFill>
            <a:srgbClr val="CCFFCC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anchorCtr="1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cs-CZ" sz="2400" b="1" dirty="0" err="1" smtClean="0"/>
              <a:t>Archite</a:t>
            </a:r>
            <a:r>
              <a:rPr lang="cs-CZ" altLang="cs-CZ" sz="2400" b="1" dirty="0" smtClean="0"/>
              <a:t>k</a:t>
            </a:r>
            <a:r>
              <a:rPr lang="en-US" altLang="cs-CZ" sz="2400" b="1" dirty="0" smtClean="0"/>
              <a:t>tur</a:t>
            </a:r>
            <a:r>
              <a:rPr lang="cs-CZ" altLang="cs-CZ" sz="2400" b="1" dirty="0" smtClean="0"/>
              <a:t>a</a:t>
            </a:r>
            <a:r>
              <a:rPr lang="en-US" altLang="cs-CZ" sz="2400" b="1" dirty="0" smtClean="0"/>
              <a:t> CIRC </a:t>
            </a:r>
            <a:r>
              <a:rPr lang="cs-CZ" altLang="cs-CZ" sz="2400" b="1" dirty="0" smtClean="0"/>
              <a:t>na</a:t>
            </a:r>
            <a:r>
              <a:rPr lang="en-US" altLang="cs-CZ" sz="2400" b="1" dirty="0" smtClean="0"/>
              <a:t> M</a:t>
            </a:r>
            <a:r>
              <a:rPr lang="cs-CZ" altLang="cs-CZ" sz="2400" b="1" dirty="0" smtClean="0"/>
              <a:t>O</a:t>
            </a:r>
            <a:endParaRPr lang="cs-CZ" altLang="cs-CZ" sz="2400" b="1" dirty="0"/>
          </a:p>
        </p:txBody>
      </p:sp>
      <p:sp>
        <p:nvSpPr>
          <p:cNvPr id="48133" name="AutoShape 28"/>
          <p:cNvSpPr>
            <a:spLocks noChangeArrowheads="1"/>
          </p:cNvSpPr>
          <p:nvPr/>
        </p:nvSpPr>
        <p:spPr bwMode="auto">
          <a:xfrm>
            <a:off x="1042988" y="2420938"/>
            <a:ext cx="6985000" cy="504825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cs-CZ" b="1" dirty="0" smtClean="0"/>
              <a:t>Autorita </a:t>
            </a:r>
            <a:r>
              <a:rPr lang="en-US" altLang="cs-CZ" b="1" dirty="0" smtClean="0"/>
              <a:t>CIRC </a:t>
            </a:r>
            <a:endParaRPr lang="cs-CZ" altLang="cs-CZ" b="1" dirty="0"/>
          </a:p>
        </p:txBody>
      </p:sp>
      <p:sp>
        <p:nvSpPr>
          <p:cNvPr id="48134" name="AutoShape 31"/>
          <p:cNvSpPr>
            <a:spLocks noChangeArrowheads="1"/>
          </p:cNvSpPr>
          <p:nvPr/>
        </p:nvSpPr>
        <p:spPr bwMode="auto">
          <a:xfrm>
            <a:off x="755650" y="5372100"/>
            <a:ext cx="7561263" cy="72072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cs-CZ" sz="1600" b="1" dirty="0" smtClean="0"/>
              <a:t>Operační autority KIS</a:t>
            </a:r>
            <a:endParaRPr lang="en-US" altLang="cs-CZ" sz="1600" b="1" dirty="0"/>
          </a:p>
          <a:p>
            <a:pPr algn="ctr" eaLnBrk="1" hangingPunct="1"/>
            <a:r>
              <a:rPr lang="cs-CZ" altLang="cs-CZ" sz="1600" b="1" dirty="0" smtClean="0"/>
              <a:t>Administrátoři systému a bezpečnosti KIS</a:t>
            </a:r>
            <a:endParaRPr lang="cs-CZ" altLang="cs-CZ" sz="1600" b="1" dirty="0"/>
          </a:p>
        </p:txBody>
      </p:sp>
      <p:sp>
        <p:nvSpPr>
          <p:cNvPr id="48135" name="Line 33"/>
          <p:cNvSpPr>
            <a:spLocks noChangeShapeType="1"/>
          </p:cNvSpPr>
          <p:nvPr/>
        </p:nvSpPr>
        <p:spPr bwMode="auto">
          <a:xfrm>
            <a:off x="4500563" y="2925763"/>
            <a:ext cx="0" cy="3603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36" name="Line 34"/>
          <p:cNvSpPr>
            <a:spLocks noChangeShapeType="1"/>
          </p:cNvSpPr>
          <p:nvPr/>
        </p:nvSpPr>
        <p:spPr bwMode="auto">
          <a:xfrm>
            <a:off x="4067175" y="3789363"/>
            <a:ext cx="0" cy="3603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37" name="Line 35"/>
          <p:cNvSpPr>
            <a:spLocks noChangeShapeType="1"/>
          </p:cNvSpPr>
          <p:nvPr/>
        </p:nvSpPr>
        <p:spPr bwMode="auto">
          <a:xfrm>
            <a:off x="4932363" y="3789363"/>
            <a:ext cx="0" cy="1582737"/>
          </a:xfrm>
          <a:prstGeom prst="line">
            <a:avLst/>
          </a:prstGeom>
          <a:noFill/>
          <a:ln w="5080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38" name="Line 36"/>
          <p:cNvSpPr>
            <a:spLocks noChangeShapeType="1"/>
          </p:cNvSpPr>
          <p:nvPr/>
        </p:nvSpPr>
        <p:spPr bwMode="auto">
          <a:xfrm>
            <a:off x="4067175" y="4797425"/>
            <a:ext cx="0" cy="5746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39" name="AutoShape 37"/>
          <p:cNvSpPr>
            <a:spLocks noChangeArrowheads="1"/>
          </p:cNvSpPr>
          <p:nvPr/>
        </p:nvSpPr>
        <p:spPr bwMode="auto">
          <a:xfrm>
            <a:off x="5795963" y="2852738"/>
            <a:ext cx="2160587" cy="21590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cs-CZ" sz="1200" b="1" dirty="0" err="1" smtClean="0"/>
              <a:t>Ŕízení</a:t>
            </a:r>
            <a:r>
              <a:rPr lang="cs-CZ" altLang="cs-CZ" sz="1200" b="1" dirty="0" smtClean="0"/>
              <a:t> Agentury KIS</a:t>
            </a:r>
            <a:endParaRPr lang="cs-CZ" altLang="cs-CZ" sz="1200" b="1" dirty="0"/>
          </a:p>
        </p:txBody>
      </p:sp>
      <p:sp>
        <p:nvSpPr>
          <p:cNvPr id="48140" name="Line 40"/>
          <p:cNvSpPr>
            <a:spLocks noChangeShapeType="1"/>
          </p:cNvSpPr>
          <p:nvPr/>
        </p:nvSpPr>
        <p:spPr bwMode="auto">
          <a:xfrm flipH="1" flipV="1">
            <a:off x="4500563" y="3789363"/>
            <a:ext cx="0" cy="360362"/>
          </a:xfrm>
          <a:prstGeom prst="line">
            <a:avLst/>
          </a:prstGeom>
          <a:noFill/>
          <a:ln w="50800" cap="rnd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41" name="AutoShape 30"/>
          <p:cNvSpPr>
            <a:spLocks noChangeArrowheads="1"/>
          </p:cNvSpPr>
          <p:nvPr/>
        </p:nvSpPr>
        <p:spPr bwMode="auto">
          <a:xfrm>
            <a:off x="1042988" y="4149725"/>
            <a:ext cx="6985000" cy="647700"/>
          </a:xfrm>
          <a:prstGeom prst="roundRect">
            <a:avLst>
              <a:gd name="adj" fmla="val 16667"/>
            </a:avLst>
          </a:prstGeom>
          <a:solidFill>
            <a:srgbClr val="FFFF99">
              <a:alpha val="79999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cs-CZ" b="1" dirty="0" smtClean="0"/>
              <a:t>Technické centrum </a:t>
            </a:r>
            <a:r>
              <a:rPr lang="en-US" altLang="cs-CZ" b="1" dirty="0" smtClean="0"/>
              <a:t>CIRC </a:t>
            </a:r>
            <a:endParaRPr lang="cs-CZ" altLang="cs-CZ" b="1" dirty="0"/>
          </a:p>
        </p:txBody>
      </p:sp>
      <p:sp>
        <p:nvSpPr>
          <p:cNvPr id="48142" name="AutoShape 39"/>
          <p:cNvSpPr>
            <a:spLocks noChangeArrowheads="1"/>
          </p:cNvSpPr>
          <p:nvPr/>
        </p:nvSpPr>
        <p:spPr bwMode="auto">
          <a:xfrm>
            <a:off x="6443663" y="4725988"/>
            <a:ext cx="1512887" cy="2159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cs-CZ" sz="1200" b="1" dirty="0" smtClean="0"/>
              <a:t>Agentura KIS </a:t>
            </a:r>
            <a:r>
              <a:rPr lang="en-US" altLang="cs-CZ" sz="1200" b="1" dirty="0" smtClean="0"/>
              <a:t> </a:t>
            </a:r>
            <a:r>
              <a:rPr lang="en-US" altLang="cs-CZ" sz="1200" b="1" dirty="0"/>
              <a:t>Brno</a:t>
            </a:r>
            <a:endParaRPr lang="cs-CZ" altLang="cs-CZ" sz="1200" b="1" dirty="0"/>
          </a:p>
        </p:txBody>
      </p:sp>
      <p:sp>
        <p:nvSpPr>
          <p:cNvPr id="48143" name="AutoShape 29"/>
          <p:cNvSpPr>
            <a:spLocks noChangeArrowheads="1"/>
          </p:cNvSpPr>
          <p:nvPr/>
        </p:nvSpPr>
        <p:spPr bwMode="auto">
          <a:xfrm>
            <a:off x="2124075" y="3284538"/>
            <a:ext cx="4824413" cy="50323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cs-CZ" b="1" dirty="0" smtClean="0"/>
              <a:t>Koordinační centrum </a:t>
            </a:r>
            <a:r>
              <a:rPr lang="en-US" altLang="cs-CZ" b="1" dirty="0" smtClean="0"/>
              <a:t>CIRC </a:t>
            </a:r>
            <a:endParaRPr lang="cs-CZ" altLang="cs-CZ" b="1" dirty="0"/>
          </a:p>
        </p:txBody>
      </p:sp>
      <p:sp>
        <p:nvSpPr>
          <p:cNvPr id="48144" name="AutoShape 38"/>
          <p:cNvSpPr>
            <a:spLocks noChangeArrowheads="1"/>
          </p:cNvSpPr>
          <p:nvPr/>
        </p:nvSpPr>
        <p:spPr bwMode="auto">
          <a:xfrm>
            <a:off x="5219700" y="3717925"/>
            <a:ext cx="1657350" cy="2159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altLang="cs-CZ" sz="1200" b="1" dirty="0" smtClean="0"/>
              <a:t>Agentura K</a:t>
            </a:r>
            <a:r>
              <a:rPr lang="en-US" altLang="cs-CZ" sz="1200" b="1" dirty="0" smtClean="0"/>
              <a:t>IS </a:t>
            </a:r>
            <a:r>
              <a:rPr lang="en-US" altLang="cs-CZ" sz="1200" b="1" dirty="0" err="1" smtClean="0"/>
              <a:t>Pra</a:t>
            </a:r>
            <a:r>
              <a:rPr lang="cs-CZ" altLang="cs-CZ" sz="1200" b="1" dirty="0" smtClean="0"/>
              <a:t>ha</a:t>
            </a:r>
            <a:endParaRPr lang="cs-CZ" altLang="cs-CZ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4288"/>
            <a:ext cx="7067550" cy="10795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rgbClr val="0070C0"/>
                </a:solidFill>
              </a:rPr>
              <a:t>V.  </a:t>
            </a:r>
            <a:r>
              <a:rPr lang="cs-CZ" dirty="0" smtClean="0">
                <a:solidFill>
                  <a:srgbClr val="0070C0"/>
                </a:solidFill>
              </a:rPr>
              <a:t>Zapojení záložních důstojníků a vojáků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 bwMode="auto">
          <a:xfrm>
            <a:off x="539750" y="1628775"/>
            <a:ext cx="8280400" cy="4281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0">
              <a:buFont typeface="Wingdings" pitchFamily="2" charset="2"/>
              <a:buNone/>
            </a:pPr>
            <a:r>
              <a:rPr lang="en-US" altLang="en-US" sz="2400" dirty="0" smtClean="0">
                <a:solidFill>
                  <a:srgbClr val="C00000"/>
                </a:solidFill>
              </a:rPr>
              <a:t>A. </a:t>
            </a:r>
            <a:r>
              <a:rPr lang="cs-CZ" altLang="en-US" sz="2400" dirty="0" smtClean="0">
                <a:solidFill>
                  <a:srgbClr val="C00000"/>
                </a:solidFill>
              </a:rPr>
              <a:t>Záložní důstojníci a vojáci mající zvláštní znalosti a zkušenosti v oblasti kybernetické obrany</a:t>
            </a:r>
            <a:endParaRPr lang="cs-CZ" altLang="en-US" sz="2400" dirty="0" smtClean="0">
              <a:solidFill>
                <a:srgbClr val="C00000"/>
              </a:solidFill>
            </a:endParaRPr>
          </a:p>
          <a:p>
            <a:pPr lvl="1">
              <a:spcBef>
                <a:spcPct val="0"/>
              </a:spcBef>
            </a:pPr>
            <a:r>
              <a:rPr lang="cs-CZ" altLang="en-US" b="1" dirty="0" smtClean="0">
                <a:solidFill>
                  <a:schemeClr val="tx1"/>
                </a:solidFill>
              </a:rPr>
              <a:t>Mohou být přiděleni k operační úrovni v rámci rezortu MO v závislosti na úrovni jejich kompetence</a:t>
            </a:r>
            <a:endParaRPr lang="cs-CZ" altLang="en-US" b="1" dirty="0" smtClean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</a:pPr>
            <a:r>
              <a:rPr lang="cs-CZ" altLang="en-US" b="1" dirty="0" smtClean="0">
                <a:solidFill>
                  <a:schemeClr val="tx1"/>
                </a:solidFill>
              </a:rPr>
              <a:t>Mohou být aktivní při navrhování materiálů/manuálů používaných na operační úrovni, atd.</a:t>
            </a:r>
            <a:endParaRPr lang="cs-CZ" altLang="en-US" b="1" dirty="0" smtClean="0">
              <a:solidFill>
                <a:schemeClr val="tx1"/>
              </a:solidFill>
            </a:endParaRPr>
          </a:p>
          <a:p>
            <a:pPr indent="0">
              <a:buFont typeface="Wingdings" pitchFamily="2" charset="2"/>
              <a:buNone/>
            </a:pPr>
            <a:r>
              <a:rPr lang="en-US" altLang="en-US" sz="2400" dirty="0" smtClean="0">
                <a:solidFill>
                  <a:srgbClr val="C00000"/>
                </a:solidFill>
              </a:rPr>
              <a:t>B. </a:t>
            </a:r>
            <a:r>
              <a:rPr lang="cs-CZ" altLang="en-US" sz="2400" dirty="0" smtClean="0">
                <a:solidFill>
                  <a:srgbClr val="C00000"/>
                </a:solidFill>
              </a:rPr>
              <a:t>Záložní důstojníci a vojáci ochotní vykonávat dobrovolnou práci v oblasti kybernetické obrany</a:t>
            </a:r>
            <a:endParaRPr lang="cs-CZ" altLang="en-US" sz="2400" dirty="0" smtClean="0">
              <a:solidFill>
                <a:srgbClr val="C00000"/>
              </a:solidFill>
            </a:endParaRPr>
          </a:p>
          <a:p>
            <a:pPr lvl="1">
              <a:spcBef>
                <a:spcPct val="0"/>
              </a:spcBef>
            </a:pPr>
            <a:r>
              <a:rPr lang="cs-CZ" altLang="en-US" b="1" dirty="0" smtClean="0">
                <a:solidFill>
                  <a:schemeClr val="tx1"/>
                </a:solidFill>
              </a:rPr>
              <a:t>Šíření informací o kyberterorismu a o obranných opatřeních proti němu</a:t>
            </a:r>
            <a:r>
              <a:rPr lang="cs-CZ" altLang="en-US" b="1" dirty="0">
                <a:solidFill>
                  <a:schemeClr val="tx1"/>
                </a:solidFill>
              </a:rPr>
              <a:t> </a:t>
            </a:r>
            <a:endParaRPr lang="cs-CZ" altLang="en-US" b="1" dirty="0" smtClean="0">
              <a:solidFill>
                <a:schemeClr val="tx1"/>
              </a:solidFill>
            </a:endParaRPr>
          </a:p>
          <a:p>
            <a:pPr lvl="1">
              <a:spcBef>
                <a:spcPct val="0"/>
              </a:spcBef>
            </a:pPr>
            <a:r>
              <a:rPr lang="cs-CZ" altLang="en-US" b="1" dirty="0" smtClean="0">
                <a:solidFill>
                  <a:schemeClr val="tx1"/>
                </a:solidFill>
              </a:rPr>
              <a:t>Účast na vzdělávacích akcích v základních a středních školách v oblasti programů a akcí zaměřených na kybernetickou bezpečnost.</a:t>
            </a:r>
            <a:endParaRPr lang="cs-CZ" altLang="en-US" b="1" dirty="0" smtClean="0">
              <a:solidFill>
                <a:schemeClr val="tx1"/>
              </a:solidFill>
            </a:endParaRPr>
          </a:p>
          <a:p>
            <a:pPr indent="0">
              <a:buFont typeface="Wingdings" pitchFamily="2" charset="2"/>
              <a:buNone/>
            </a:pPr>
            <a:endParaRPr lang="en-US" altLang="en-US" dirty="0" smtClean="0"/>
          </a:p>
        </p:txBody>
      </p:sp>
      <p:sp>
        <p:nvSpPr>
          <p:cNvPr id="50180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59E2765-F1FD-4A5D-AC56-310486D3350C}" type="slidenum">
              <a:rPr lang="cs-CZ" altLang="cs-CZ"/>
              <a:pPr/>
              <a:t>26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41513" y="5332413"/>
            <a:ext cx="5486400" cy="8048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       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 bwMode="auto">
          <a:xfrm flipV="1">
            <a:off x="727075" y="3500438"/>
            <a:ext cx="7488238" cy="122396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cs-CZ" sz="3200" dirty="0" smtClean="0">
                <a:effectLst/>
              </a:rPr>
              <a:t> </a:t>
            </a:r>
            <a:br>
              <a:rPr lang="cs-CZ" sz="3200" dirty="0" smtClean="0">
                <a:effectLst/>
              </a:rPr>
            </a:br>
            <a:endParaRPr lang="cs-CZ" altLang="cs-CZ" sz="3200" b="1" cap="none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1204" name="Obdélník 5"/>
          <p:cNvSpPr>
            <a:spLocks noChangeArrowheads="1"/>
          </p:cNvSpPr>
          <p:nvPr/>
        </p:nvSpPr>
        <p:spPr bwMode="auto">
          <a:xfrm>
            <a:off x="549275" y="381000"/>
            <a:ext cx="777716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cs-CZ" altLang="cs-CZ" sz="3600" dirty="0" smtClean="0">
                <a:solidFill>
                  <a:srgbClr val="FFFF00"/>
                </a:solidFill>
              </a:rPr>
              <a:t>Zasedání </a:t>
            </a:r>
            <a:r>
              <a:rPr lang="cs-CZ" altLang="cs-CZ" sz="3600" dirty="0" err="1" smtClean="0">
                <a:solidFill>
                  <a:srgbClr val="FFFF00"/>
                </a:solidFill>
              </a:rPr>
              <a:t>Gaminské</a:t>
            </a:r>
            <a:r>
              <a:rPr lang="cs-CZ" altLang="cs-CZ" sz="3600" dirty="0" smtClean="0">
                <a:solidFill>
                  <a:srgbClr val="FFFF00"/>
                </a:solidFill>
              </a:rPr>
              <a:t> Iniciativy v  </a:t>
            </a:r>
            <a:r>
              <a:rPr lang="cs-CZ" altLang="cs-CZ" sz="3600" dirty="0" err="1" smtClean="0">
                <a:solidFill>
                  <a:srgbClr val="FFFF00"/>
                </a:solidFill>
              </a:rPr>
              <a:t>Mariboru</a:t>
            </a:r>
            <a:r>
              <a:rPr lang="cs-CZ" altLang="cs-CZ" sz="3600" dirty="0" smtClean="0">
                <a:solidFill>
                  <a:srgbClr val="FFFF00"/>
                </a:solidFill>
              </a:rPr>
              <a:t>,</a:t>
            </a:r>
            <a:r>
              <a:rPr lang="cs-CZ" altLang="cs-CZ" sz="3600" dirty="0">
                <a:solidFill>
                  <a:srgbClr val="FFFF00"/>
                </a:solidFill>
              </a:rPr>
              <a:t/>
            </a:r>
            <a:br>
              <a:rPr lang="cs-CZ" altLang="cs-CZ" sz="3600" dirty="0">
                <a:solidFill>
                  <a:srgbClr val="FFFF00"/>
                </a:solidFill>
              </a:rPr>
            </a:br>
            <a:r>
              <a:rPr lang="cs-CZ" altLang="cs-CZ" sz="3600" dirty="0" smtClean="0">
                <a:solidFill>
                  <a:srgbClr val="FFFF00"/>
                </a:solidFill>
              </a:rPr>
              <a:t>28.-31. květen </a:t>
            </a:r>
            <a:r>
              <a:rPr lang="cs-CZ" altLang="cs-CZ" sz="3600" dirty="0">
                <a:solidFill>
                  <a:srgbClr val="FFFF00"/>
                </a:solidFill>
              </a:rPr>
              <a:t>2015</a:t>
            </a:r>
          </a:p>
        </p:txBody>
      </p:sp>
      <p:sp>
        <p:nvSpPr>
          <p:cNvPr id="51205" name="Obdélník 5"/>
          <p:cNvSpPr>
            <a:spLocks noChangeArrowheads="1"/>
          </p:cNvSpPr>
          <p:nvPr/>
        </p:nvSpPr>
        <p:spPr bwMode="auto">
          <a:xfrm>
            <a:off x="473075" y="5589588"/>
            <a:ext cx="8351838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cs-CZ" altLang="en-US" b="1" dirty="0" smtClean="0">
                <a:solidFill>
                  <a:srgbClr val="0070C0"/>
                </a:solidFill>
              </a:rPr>
              <a:t>Svaz důstojníků a praporčíků Armády České republiky</a:t>
            </a:r>
            <a:endParaRPr lang="cs-CZ" altLang="en-US" b="1" dirty="0">
              <a:solidFill>
                <a:srgbClr val="0070C0"/>
              </a:solidFill>
            </a:endParaRPr>
          </a:p>
          <a:p>
            <a:pPr algn="ctr"/>
            <a:r>
              <a:rPr lang="cs-CZ" altLang="en-US" sz="1600" dirty="0" smtClean="0"/>
              <a:t>zprávu přednesl k</a:t>
            </a:r>
            <a:r>
              <a:rPr lang="en-US" altLang="en-US" sz="1600" dirty="0" smtClean="0"/>
              <a:t>pt</a:t>
            </a:r>
            <a:r>
              <a:rPr lang="en-US" altLang="en-US" sz="1600" dirty="0"/>
              <a:t>. </a:t>
            </a:r>
            <a:r>
              <a:rPr lang="cs-CZ" altLang="en-US" sz="1600" dirty="0" smtClean="0"/>
              <a:t>JUDr. </a:t>
            </a:r>
            <a:r>
              <a:rPr lang="en-US" altLang="en-US" sz="1600" dirty="0" err="1" smtClean="0"/>
              <a:t>Radim</a:t>
            </a:r>
            <a:r>
              <a:rPr lang="cs-CZ" altLang="en-US" sz="1600" dirty="0" smtClean="0"/>
              <a:t> </a:t>
            </a:r>
            <a:r>
              <a:rPr lang="en-US" altLang="en-US" sz="1600" dirty="0" smtClean="0"/>
              <a:t>J</a:t>
            </a:r>
            <a:r>
              <a:rPr lang="en-US" altLang="en-US" sz="1600" dirty="0"/>
              <a:t>. </a:t>
            </a:r>
            <a:r>
              <a:rPr lang="en-US" altLang="en-US" sz="1600" dirty="0" err="1" smtClean="0"/>
              <a:t>Maru</a:t>
            </a:r>
            <a:r>
              <a:rPr lang="cs-CZ" altLang="en-US" sz="1600" dirty="0" err="1" smtClean="0"/>
              <a:t>šák</a:t>
            </a:r>
            <a:endParaRPr lang="cs-CZ" altLang="en-US" sz="1600" dirty="0"/>
          </a:p>
        </p:txBody>
      </p:sp>
      <p:pic>
        <p:nvPicPr>
          <p:cNvPr id="51206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13" y="4637088"/>
            <a:ext cx="76009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7" name="Obdélník 4"/>
          <p:cNvSpPr>
            <a:spLocks noChangeArrowheads="1"/>
          </p:cNvSpPr>
          <p:nvPr/>
        </p:nvSpPr>
        <p:spPr bwMode="auto">
          <a:xfrm>
            <a:off x="-304329" y="3141663"/>
            <a:ext cx="72101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cs-CZ" altLang="en-US" sz="2800" b="1" dirty="0" smtClean="0">
                <a:solidFill>
                  <a:srgbClr val="0070C0"/>
                </a:solidFill>
              </a:rPr>
              <a:t>				DĚKUJI ZA POZORNOST</a:t>
            </a:r>
            <a:endParaRPr lang="en-US" altLang="en-US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5122863" cy="1079500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</a:rPr>
              <a:t>I.  </a:t>
            </a:r>
            <a:r>
              <a:rPr lang="cs-CZ" dirty="0" smtClean="0">
                <a:solidFill>
                  <a:srgbClr val="0070C0"/>
                </a:solidFill>
              </a:rPr>
              <a:t>ÚVOD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7338"/>
            <a:ext cx="8229600" cy="4967287"/>
          </a:xfrm>
        </p:spPr>
        <p:txBody>
          <a:bodyPr/>
          <a:lstStyle/>
          <a:p>
            <a:pPr indent="0" algn="just">
              <a:buFont typeface="Wingdings" pitchFamily="2" charset="2"/>
              <a:buNone/>
              <a:defRPr/>
            </a:pPr>
            <a:r>
              <a:rPr lang="cs-CZ" sz="2800" dirty="0" smtClean="0"/>
              <a:t>V kyberprostoru dochází k různým nebezpečným činnostem, které představují vážné hrozby pro bezpečnost majetku i života fyzických osob a jejich šíření a vzrůstající agresivita mohou vést i ke kolapsu velkých organizací, průmyslových sektorů a dokonce i společenských celků a států. </a:t>
            </a:r>
          </a:p>
          <a:p>
            <a:pPr indent="0">
              <a:buFont typeface="Wingdings" pitchFamily="2" charset="2"/>
              <a:buNone/>
              <a:defRPr/>
            </a:pPr>
            <a:r>
              <a:rPr lang="cs-CZ" sz="2800" dirty="0" smtClean="0"/>
              <a:t>Takové národní i mezinárodní nelegální činnosti se podle stupně nebezpečnosti, který představují, obvykle rozlišují na: </a:t>
            </a:r>
            <a:endParaRPr lang="cs-CZ" sz="2800" dirty="0"/>
          </a:p>
          <a:p>
            <a:pPr>
              <a:defRPr/>
            </a:pPr>
            <a:r>
              <a:rPr lang="cs-CZ" sz="2800" dirty="0" smtClean="0"/>
              <a:t>kybernetické útoky </a:t>
            </a:r>
            <a:endParaRPr lang="cs-CZ" sz="2800" dirty="0"/>
          </a:p>
          <a:p>
            <a:pPr>
              <a:defRPr/>
            </a:pPr>
            <a:r>
              <a:rPr lang="cs-CZ" sz="2800" dirty="0" smtClean="0"/>
              <a:t>kybernetické šikany </a:t>
            </a:r>
            <a:endParaRPr lang="cs-CZ" sz="2800" dirty="0"/>
          </a:p>
          <a:p>
            <a:pPr>
              <a:defRPr/>
            </a:pPr>
            <a:r>
              <a:rPr lang="cs-CZ" sz="2800" dirty="0" smtClean="0"/>
              <a:t>kybernetické kriminální činy </a:t>
            </a:r>
            <a:endParaRPr lang="cs-CZ" sz="2800" dirty="0"/>
          </a:p>
          <a:p>
            <a:pPr>
              <a:defRPr/>
            </a:pPr>
            <a:r>
              <a:rPr lang="cs-CZ" dirty="0" smtClean="0"/>
              <a:t>kybernetický terorismus</a:t>
            </a:r>
            <a:endParaRPr lang="cs-CZ" dirty="0"/>
          </a:p>
          <a:p>
            <a:pPr>
              <a:defRPr/>
            </a:pPr>
            <a:r>
              <a:rPr lang="cs-CZ" sz="2800" dirty="0"/>
              <a:t>a</a:t>
            </a:r>
            <a:r>
              <a:rPr lang="cs-CZ" sz="2800" dirty="0" smtClean="0"/>
              <a:t> dokonce kybernetickou válku</a:t>
            </a:r>
            <a:endParaRPr lang="en-US" dirty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F140D58-2EE4-4DC4-9D6F-ACE972853F5C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7067550" cy="1079500"/>
          </a:xfrm>
        </p:spPr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0070C0"/>
                </a:solidFill>
              </a:rPr>
              <a:t>II.  </a:t>
            </a:r>
            <a:r>
              <a:rPr lang="cs-CZ" dirty="0" err="1" smtClean="0">
                <a:solidFill>
                  <a:srgbClr val="0070C0"/>
                </a:solidFill>
              </a:rPr>
              <a:t>StRATEGie</a:t>
            </a:r>
            <a:r>
              <a:rPr lang="cs-CZ" dirty="0" smtClean="0">
                <a:solidFill>
                  <a:srgbClr val="0070C0"/>
                </a:solidFill>
              </a:rPr>
              <a:t> nato pro kybernetickou  obranu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281488"/>
          </a:xfrm>
        </p:spPr>
        <p:txBody>
          <a:bodyPr/>
          <a:lstStyle/>
          <a:p>
            <a:pPr indent="0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70C0"/>
                </a:solidFill>
              </a:rPr>
              <a:t>1. </a:t>
            </a:r>
            <a:r>
              <a:rPr lang="cs-CZ" dirty="0" smtClean="0">
                <a:solidFill>
                  <a:srgbClr val="0070C0"/>
                </a:solidFill>
              </a:rPr>
              <a:t>Politika </a:t>
            </a:r>
            <a:r>
              <a:rPr lang="en-US" dirty="0" smtClean="0">
                <a:solidFill>
                  <a:srgbClr val="0070C0"/>
                </a:solidFill>
              </a:rPr>
              <a:t>NATO </a:t>
            </a:r>
            <a:r>
              <a:rPr lang="cs-CZ" dirty="0" smtClean="0">
                <a:solidFill>
                  <a:srgbClr val="0070C0"/>
                </a:solidFill>
              </a:rPr>
              <a:t>pro kybernetickou obranu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sz="2400" dirty="0" smtClean="0"/>
              <a:t>Summit </a:t>
            </a:r>
            <a:r>
              <a:rPr lang="en-US" sz="2400" dirty="0" smtClean="0"/>
              <a:t>NATO </a:t>
            </a:r>
            <a:r>
              <a:rPr lang="cs-CZ" sz="2400" dirty="0" smtClean="0"/>
              <a:t>ve </a:t>
            </a:r>
            <a:r>
              <a:rPr lang="en-US" sz="2400" dirty="0" smtClean="0"/>
              <a:t>Wales</a:t>
            </a:r>
            <a:r>
              <a:rPr lang="cs-CZ" sz="2400" dirty="0" smtClean="0"/>
              <a:t>u v září 2014 byl soustředěn na hrozby v kyberprostoru a obranu proti nim</a:t>
            </a:r>
            <a:endParaRPr lang="en-US" sz="2400" dirty="0" smtClean="0"/>
          </a:p>
          <a:p>
            <a:pPr>
              <a:defRPr/>
            </a:pPr>
            <a:r>
              <a:rPr lang="cs-CZ" sz="2400" dirty="0" smtClean="0"/>
              <a:t>Byl přijat nový akční plán </a:t>
            </a:r>
            <a:r>
              <a:rPr lang="en-US" sz="2400" dirty="0" smtClean="0"/>
              <a:t>NATO </a:t>
            </a:r>
            <a:r>
              <a:rPr lang="cs-CZ" sz="2400" dirty="0" smtClean="0"/>
              <a:t>pro Obrannou politiku kyberprostoru</a:t>
            </a:r>
          </a:p>
          <a:p>
            <a:pPr>
              <a:defRPr/>
            </a:pPr>
            <a:r>
              <a:rPr lang="cs-CZ" sz="2400" dirty="0" smtClean="0"/>
              <a:t>Akční plán</a:t>
            </a:r>
            <a:r>
              <a:rPr lang="en-US" sz="2400" dirty="0" smtClean="0"/>
              <a:t> </a:t>
            </a:r>
          </a:p>
          <a:p>
            <a:pPr lvl="1"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Stanoví, že obrana kyberprostoru je součástí základního úkolu kolektivní obrany Aliance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Potvrzuje, že mezinárodní právo se vztahuje na kyberprostor a zintenzivňuje spolupráci NATO s průmyslem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cs-CZ" sz="2400" b="1" dirty="0" smtClean="0">
                <a:solidFill>
                  <a:schemeClr val="tx1"/>
                </a:solidFill>
              </a:rPr>
              <a:t>Vrcholnou prioritou je ochrana komunikačních systémů vlastněných a provozovaných Aliancí</a:t>
            </a:r>
            <a:endParaRPr lang="en-US" sz="2400" dirty="0" smtClean="0"/>
          </a:p>
          <a:p>
            <a:pPr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7BF2984-0D63-4C87-AAA3-48909B7CD546}" type="slidenum">
              <a:rPr lang="cs-CZ" altLang="cs-CZ"/>
              <a:pPr/>
              <a:t>4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</a:rPr>
              <a:t>II.  </a:t>
            </a:r>
            <a:r>
              <a:rPr lang="cs-CZ" dirty="0" smtClean="0">
                <a:solidFill>
                  <a:srgbClr val="0070C0"/>
                </a:solidFill>
              </a:rPr>
              <a:t>Strategie NATO pro kybernetickou obranu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08962" cy="4608513"/>
          </a:xfrm>
        </p:spPr>
        <p:txBody>
          <a:bodyPr/>
          <a:lstStyle/>
          <a:p>
            <a:pPr indent="0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0070C0"/>
                </a:solidFill>
              </a:rPr>
              <a:t>2. Politika N</a:t>
            </a:r>
            <a:r>
              <a:rPr lang="en-US" dirty="0" smtClean="0">
                <a:solidFill>
                  <a:srgbClr val="0070C0"/>
                </a:solidFill>
              </a:rPr>
              <a:t>ATO </a:t>
            </a:r>
            <a:r>
              <a:rPr lang="cs-CZ" dirty="0" smtClean="0">
                <a:solidFill>
                  <a:srgbClr val="0070C0"/>
                </a:solidFill>
              </a:rPr>
              <a:t>pro kybernetickou obranu</a:t>
            </a:r>
          </a:p>
          <a:p>
            <a:pPr>
              <a:defRPr/>
            </a:pPr>
            <a:r>
              <a:rPr lang="cs-CZ" sz="2500" dirty="0"/>
              <a:t>NATO </a:t>
            </a:r>
            <a:r>
              <a:rPr lang="cs-CZ" sz="2500" dirty="0" smtClean="0"/>
              <a:t>si uvědomuje, že kybernetické útoky budou i nadále častější, sofistikovanější a potenciálně škodlivé.  Aby čelilo této vzrůstající hrozbě, NATO schválilo Posílenou politiku obrany kyberprostoru</a:t>
            </a:r>
            <a:r>
              <a:rPr lang="cs-CZ" sz="2500" dirty="0"/>
              <a:t> </a:t>
            </a:r>
            <a:r>
              <a:rPr lang="cs-CZ" sz="2500" dirty="0" smtClean="0"/>
              <a:t>přispívající k plnění základních úkolů Aliance.</a:t>
            </a:r>
            <a:endParaRPr lang="cs-CZ" sz="2500" dirty="0"/>
          </a:p>
          <a:p>
            <a:pPr>
              <a:defRPr/>
            </a:pPr>
            <a:r>
              <a:rPr lang="cs-CZ" sz="2500" dirty="0" smtClean="0"/>
              <a:t>Tato politika opětovně potvrzuje zásady nedělitelnosti alianční bezpečnosti a prevence, detekce, </a:t>
            </a:r>
            <a:r>
              <a:rPr lang="cs-CZ" sz="2500" dirty="0" err="1" smtClean="0"/>
              <a:t>reziliance</a:t>
            </a:r>
            <a:r>
              <a:rPr lang="cs-CZ" sz="2500" dirty="0" smtClean="0"/>
              <a:t>, obnovy a obrany. </a:t>
            </a:r>
            <a:endParaRPr lang="cs-CZ" sz="2500" dirty="0"/>
          </a:p>
          <a:p>
            <a:pPr>
              <a:defRPr/>
            </a:pPr>
            <a:r>
              <a:rPr lang="cs-CZ" sz="2500" dirty="0" smtClean="0"/>
              <a:t>Základní odpovědností NATO v oblasti kybernetické obrany  je ochrana jejích vlastních sítí</a:t>
            </a:r>
            <a:endParaRPr lang="cs-CZ" sz="2500" dirty="0"/>
          </a:p>
          <a:p>
            <a:pPr>
              <a:defRPr/>
            </a:pPr>
            <a:r>
              <a:rPr lang="cs-CZ" sz="2500" dirty="0" smtClean="0"/>
              <a:t>Pomoc členům Aliance by měla být řešena v souladu s duchem solidarity</a:t>
            </a:r>
          </a:p>
          <a:p>
            <a:pPr>
              <a:defRPr/>
            </a:pPr>
            <a:r>
              <a:rPr lang="cs-CZ" sz="2500" dirty="0" smtClean="0"/>
              <a:t>Je zdůrazněna odpovědnost členů Aliance vyvíjet vlastní schopnosti pro obranu národních sítí.</a:t>
            </a:r>
            <a:endParaRPr lang="cs-CZ" sz="2500" dirty="0"/>
          </a:p>
          <a:p>
            <a:pPr indent="0">
              <a:buFont typeface="Wingdings" pitchFamily="2" charset="2"/>
              <a:buNone/>
              <a:defRPr/>
            </a:pPr>
            <a:endParaRPr lang="en-US" dirty="0" smtClean="0">
              <a:solidFill>
                <a:srgbClr val="0070C0"/>
              </a:solidFill>
            </a:endParaRPr>
          </a:p>
          <a:p>
            <a:pPr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BB568EE-2747-4CC4-9EB0-3562F8F483A0}" type="slidenum">
              <a:rPr lang="cs-CZ" altLang="cs-CZ"/>
              <a:pPr/>
              <a:t>5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</a:rPr>
              <a:t>II.  </a:t>
            </a:r>
            <a:r>
              <a:rPr lang="cs-CZ" dirty="0" smtClean="0">
                <a:solidFill>
                  <a:srgbClr val="0070C0"/>
                </a:solidFill>
              </a:rPr>
              <a:t>Strategie NATO pro kybernetickou  obranu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557338"/>
            <a:ext cx="8208962" cy="4608512"/>
          </a:xfrm>
        </p:spPr>
        <p:txBody>
          <a:bodyPr/>
          <a:lstStyle/>
          <a:p>
            <a:pPr indent="0">
              <a:buNone/>
              <a:defRPr/>
            </a:pPr>
            <a:r>
              <a:rPr lang="cs-CZ" dirty="0" smtClean="0">
                <a:solidFill>
                  <a:srgbClr val="0070C0"/>
                </a:solidFill>
              </a:rPr>
              <a:t>3. </a:t>
            </a:r>
            <a:r>
              <a:rPr lang="cs-CZ" dirty="0">
                <a:solidFill>
                  <a:srgbClr val="0070C0"/>
                </a:solidFill>
              </a:rPr>
              <a:t>Politika N</a:t>
            </a:r>
            <a:r>
              <a:rPr lang="en-US" dirty="0">
                <a:solidFill>
                  <a:srgbClr val="0070C0"/>
                </a:solidFill>
              </a:rPr>
              <a:t>ATO </a:t>
            </a:r>
            <a:r>
              <a:rPr lang="cs-CZ" dirty="0">
                <a:solidFill>
                  <a:srgbClr val="0070C0"/>
                </a:solidFill>
              </a:rPr>
              <a:t>pro </a:t>
            </a:r>
            <a:r>
              <a:rPr lang="cs-CZ" dirty="0" smtClean="0">
                <a:solidFill>
                  <a:srgbClr val="0070C0"/>
                </a:solidFill>
              </a:rPr>
              <a:t>kybernetickou obranu </a:t>
            </a:r>
          </a:p>
          <a:p>
            <a:pPr>
              <a:defRPr/>
            </a:pPr>
            <a:r>
              <a:rPr lang="en-US" sz="2800" dirty="0"/>
              <a:t>NATO </a:t>
            </a:r>
            <a:r>
              <a:rPr lang="cs-CZ" sz="2800" dirty="0" smtClean="0"/>
              <a:t>si uvědomuje, že kybernetické útoky mohou dosáhnout úrovně, která ohrožuje národní a Euro-Atlantickou prosperitu, bezpečnost a stabilitu </a:t>
            </a:r>
            <a:r>
              <a:rPr lang="en-US" sz="2800" dirty="0" smtClean="0"/>
              <a:t> </a:t>
            </a:r>
            <a:endParaRPr lang="cs-CZ" sz="2800" dirty="0"/>
          </a:p>
          <a:p>
            <a:pPr>
              <a:defRPr/>
            </a:pPr>
            <a:r>
              <a:rPr lang="cs-CZ" sz="2800" dirty="0" smtClean="0"/>
              <a:t>Rozhodnutí, pokud jde o použití článku 5 v důsledku kybernetického útoku by přijímala  Severoatlantická rada případ od případu</a:t>
            </a:r>
            <a:endParaRPr lang="cs-CZ" sz="2800" dirty="0"/>
          </a:p>
          <a:p>
            <a:pPr>
              <a:defRPr/>
            </a:pPr>
            <a:r>
              <a:rPr lang="cs-CZ" sz="2800" dirty="0" smtClean="0"/>
              <a:t>Užší dvoustranná a mnohostranná spolupráce hraje klíčovou úlohu při posilování schopností Aliance v oblasti kybernetické obrany</a:t>
            </a:r>
            <a:endParaRPr lang="cs-CZ" sz="2800" dirty="0"/>
          </a:p>
          <a:p>
            <a:pPr>
              <a:defRPr/>
            </a:pPr>
            <a:r>
              <a:rPr lang="cs-CZ" sz="2800" dirty="0" smtClean="0"/>
              <a:t>Kybernetická obrana bude integrována do operací a plánování pohotovostních operací NATO a posilování sdílení informací a situačního povědomí mezi členy Aliance</a:t>
            </a:r>
            <a:endParaRPr lang="cs-CZ" sz="2800" dirty="0"/>
          </a:p>
          <a:p>
            <a:pPr indent="0">
              <a:buFont typeface="Wingdings" pitchFamily="2" charset="2"/>
              <a:buNone/>
              <a:defRPr/>
            </a:pPr>
            <a:endParaRPr lang="cs-CZ" dirty="0" smtClean="0">
              <a:solidFill>
                <a:srgbClr val="0070C0"/>
              </a:solidFill>
            </a:endParaRPr>
          </a:p>
          <a:p>
            <a:pPr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5E6E285-5CC7-46EF-B3D7-99366D751B32}" type="slidenum">
              <a:rPr lang="cs-CZ" altLang="cs-CZ"/>
              <a:pPr/>
              <a:t>6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</a:rPr>
              <a:t>II.  </a:t>
            </a:r>
            <a:r>
              <a:rPr lang="cs-CZ" dirty="0" smtClean="0">
                <a:solidFill>
                  <a:srgbClr val="0070C0"/>
                </a:solidFill>
              </a:rPr>
              <a:t>Strategie NATO pro kybernetickou obranu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497388"/>
          </a:xfrm>
        </p:spPr>
        <p:txBody>
          <a:bodyPr/>
          <a:lstStyle/>
          <a:p>
            <a:pPr indent="0">
              <a:buNone/>
              <a:defRPr/>
            </a:pPr>
            <a:r>
              <a:rPr lang="cs-CZ" dirty="0" smtClean="0">
                <a:solidFill>
                  <a:srgbClr val="0070C0"/>
                </a:solidFill>
              </a:rPr>
              <a:t>4. </a:t>
            </a:r>
            <a:r>
              <a:rPr lang="cs-CZ" dirty="0">
                <a:solidFill>
                  <a:srgbClr val="0070C0"/>
                </a:solidFill>
              </a:rPr>
              <a:t>Politika N</a:t>
            </a:r>
            <a:r>
              <a:rPr lang="en-US" dirty="0">
                <a:solidFill>
                  <a:srgbClr val="0070C0"/>
                </a:solidFill>
              </a:rPr>
              <a:t>ATO </a:t>
            </a:r>
            <a:r>
              <a:rPr lang="cs-CZ" dirty="0">
                <a:solidFill>
                  <a:srgbClr val="0070C0"/>
                </a:solidFill>
              </a:rPr>
              <a:t>pro </a:t>
            </a:r>
            <a:r>
              <a:rPr lang="cs-CZ" dirty="0" smtClean="0">
                <a:solidFill>
                  <a:srgbClr val="0070C0"/>
                </a:solidFill>
              </a:rPr>
              <a:t>kybernetickou obranu </a:t>
            </a:r>
          </a:p>
          <a:p>
            <a:pPr>
              <a:defRPr/>
            </a:pPr>
            <a:r>
              <a:rPr lang="en-US" dirty="0"/>
              <a:t>NATO </a:t>
            </a:r>
            <a:r>
              <a:rPr lang="cs-CZ" dirty="0" smtClean="0"/>
              <a:t>se bude aktivně angažovat ve věcech kybernetické obrany v mezinárodních organizacích včetně Evropské unie, jak bylo dohodnuto, a zintenzivní svou spolupráci s průmyslem prostřednictvím </a:t>
            </a:r>
            <a:r>
              <a:rPr lang="cs-CZ" dirty="0" err="1" smtClean="0"/>
              <a:t>kyber</a:t>
            </a:r>
            <a:r>
              <a:rPr lang="cs-CZ" dirty="0" smtClean="0"/>
              <a:t>-partnerství NATO-průmysl, protože technologické inovace a expertíza ze soukromého sektoru jsou klíčové pro NATO a její členy, aby bylo dosaženo cílů Posílené politiky kybernetické obrany</a:t>
            </a:r>
            <a:endParaRPr lang="cs-CZ" dirty="0"/>
          </a:p>
          <a:p>
            <a:pPr>
              <a:defRPr/>
            </a:pPr>
            <a:r>
              <a:rPr lang="en-US" dirty="0"/>
              <a:t>NATO </a:t>
            </a:r>
            <a:r>
              <a:rPr lang="cs-CZ" dirty="0" smtClean="0"/>
              <a:t>zdokonalí úroveň svých vzdělávacích aktivit, výcviku a cvičení v kybernetické obraně</a:t>
            </a:r>
            <a:endParaRPr lang="cs-CZ" dirty="0"/>
          </a:p>
          <a:p>
            <a:pPr indent="0">
              <a:buFont typeface="Wingdings" pitchFamily="2" charset="2"/>
              <a:buNone/>
              <a:defRPr/>
            </a:pPr>
            <a:endParaRPr lang="cs-CZ" dirty="0" smtClean="0">
              <a:solidFill>
                <a:srgbClr val="0070C0"/>
              </a:solidFill>
            </a:endParaRPr>
          </a:p>
          <a:p>
            <a:pPr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1A001A8-7C34-4B9B-9C4A-F33903ED9D96}" type="slidenum">
              <a:rPr lang="cs-CZ" altLang="cs-CZ"/>
              <a:pPr/>
              <a:t>7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</a:rPr>
              <a:t>II.  </a:t>
            </a:r>
            <a:r>
              <a:rPr lang="cs-CZ" dirty="0" smtClean="0">
                <a:solidFill>
                  <a:srgbClr val="0070C0"/>
                </a:solidFill>
              </a:rPr>
              <a:t>Strategie NATO pro kybernetickou obranu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07375" cy="4895850"/>
          </a:xfrm>
        </p:spPr>
        <p:txBody>
          <a:bodyPr/>
          <a:lstStyle/>
          <a:p>
            <a:pPr indent="0">
              <a:buNone/>
              <a:defRPr/>
            </a:pPr>
            <a:r>
              <a:rPr lang="cs-CZ" dirty="0" smtClean="0">
                <a:solidFill>
                  <a:srgbClr val="0070C0"/>
                </a:solidFill>
              </a:rPr>
              <a:t>5. </a:t>
            </a:r>
            <a:r>
              <a:rPr lang="cs-CZ" dirty="0">
                <a:solidFill>
                  <a:srgbClr val="0070C0"/>
                </a:solidFill>
              </a:rPr>
              <a:t>Politika N</a:t>
            </a:r>
            <a:r>
              <a:rPr lang="en-US" dirty="0">
                <a:solidFill>
                  <a:srgbClr val="0070C0"/>
                </a:solidFill>
              </a:rPr>
              <a:t>ATO </a:t>
            </a:r>
            <a:r>
              <a:rPr lang="cs-CZ" dirty="0">
                <a:solidFill>
                  <a:srgbClr val="0070C0"/>
                </a:solidFill>
              </a:rPr>
              <a:t>pro </a:t>
            </a:r>
            <a:r>
              <a:rPr lang="cs-CZ" dirty="0" smtClean="0">
                <a:solidFill>
                  <a:srgbClr val="0070C0"/>
                </a:solidFill>
              </a:rPr>
              <a:t>kybernetickou </a:t>
            </a:r>
            <a:r>
              <a:rPr lang="cs-CZ" dirty="0">
                <a:solidFill>
                  <a:srgbClr val="0070C0"/>
                </a:solidFill>
              </a:rPr>
              <a:t>obranu </a:t>
            </a:r>
            <a:endParaRPr lang="cs-CZ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sz="2600" dirty="0" smtClean="0"/>
              <a:t>Protože vrcholnou prioritou NATO pro kybernetickou obranu je ochrana komunikačních a informačních systémů (KIS), které vlastní a provozuje NATO, Aliance požaduje spolehlivou a zabezpečenou podpůrnou národní infrastrukturu, zejména těch sítí, které je možné považovat za kritické pro poslání NATO. </a:t>
            </a:r>
          </a:p>
          <a:p>
            <a:pPr>
              <a:defRPr/>
            </a:pPr>
            <a:r>
              <a:rPr lang="cs-CZ" sz="2600" dirty="0" smtClean="0"/>
              <a:t>Proto bude NATO ještě úžeji spolupracovat s národními orgány na vypracování </a:t>
            </a:r>
          </a:p>
          <a:p>
            <a:pPr lvl="1"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cs-CZ" sz="2400" b="1" dirty="0" smtClean="0">
                <a:solidFill>
                  <a:schemeClr val="tx1"/>
                </a:solidFill>
              </a:rPr>
              <a:t>zásad</a:t>
            </a:r>
          </a:p>
          <a:p>
            <a:pPr lvl="1"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cs-CZ" sz="2400" b="1" dirty="0" smtClean="0">
                <a:solidFill>
                  <a:schemeClr val="tx1"/>
                </a:solidFill>
              </a:rPr>
              <a:t>kritérií</a:t>
            </a:r>
            <a:r>
              <a:rPr lang="en-US" sz="2400" b="1" dirty="0" smtClean="0">
                <a:solidFill>
                  <a:schemeClr val="tx1"/>
                </a:solidFill>
              </a:rPr>
              <a:t> a</a:t>
            </a:r>
            <a:endParaRPr lang="cs-CZ" sz="2400" b="1" dirty="0" smtClean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	mechanism</a:t>
            </a:r>
            <a:r>
              <a:rPr lang="cs-CZ" sz="2400" b="1" dirty="0" smtClean="0">
                <a:solidFill>
                  <a:schemeClr val="tx1"/>
                </a:solidFill>
              </a:rPr>
              <a:t>ů</a:t>
            </a:r>
          </a:p>
          <a:p>
            <a:pPr indent="0">
              <a:buFont typeface="Wingdings" pitchFamily="2" charset="2"/>
              <a:buNone/>
              <a:defRPr/>
            </a:pPr>
            <a:r>
              <a:rPr lang="cs-CZ" sz="2600" dirty="0"/>
              <a:t>p</a:t>
            </a:r>
            <a:r>
              <a:rPr lang="cs-CZ" sz="2600" dirty="0" smtClean="0"/>
              <a:t>ro zajištění dostatečné úrovně kybernetické obrany pro národní komunikační a informační systémy.</a:t>
            </a:r>
          </a:p>
          <a:p>
            <a:pPr indent="0">
              <a:buFont typeface="Wingdings" pitchFamily="2" charset="2"/>
              <a:buNone/>
              <a:defRPr/>
            </a:pPr>
            <a:endParaRPr lang="cs-CZ" dirty="0" smtClean="0">
              <a:solidFill>
                <a:srgbClr val="0070C0"/>
              </a:solidFill>
            </a:endParaRPr>
          </a:p>
          <a:p>
            <a:pPr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5368C637-E2BB-4452-B400-3D0384B3076E}" type="slidenum">
              <a:rPr lang="cs-CZ" altLang="cs-CZ"/>
              <a:pPr/>
              <a:t>8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</a:rPr>
              <a:t>II.  </a:t>
            </a:r>
            <a:r>
              <a:rPr lang="cs-CZ" dirty="0" smtClean="0">
                <a:solidFill>
                  <a:srgbClr val="0070C0"/>
                </a:solidFill>
              </a:rPr>
              <a:t>Strategie NATO pro kybernetickou obranu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07375" cy="4537075"/>
          </a:xfrm>
        </p:spPr>
        <p:txBody>
          <a:bodyPr/>
          <a:lstStyle/>
          <a:p>
            <a:pPr indent="0">
              <a:buNone/>
              <a:defRPr/>
            </a:pPr>
            <a:r>
              <a:rPr lang="cs-CZ" dirty="0" smtClean="0">
                <a:solidFill>
                  <a:srgbClr val="0070C0"/>
                </a:solidFill>
              </a:rPr>
              <a:t>6. </a:t>
            </a:r>
            <a:r>
              <a:rPr lang="cs-CZ" dirty="0">
                <a:solidFill>
                  <a:srgbClr val="0070C0"/>
                </a:solidFill>
              </a:rPr>
              <a:t>Politika N</a:t>
            </a:r>
            <a:r>
              <a:rPr lang="en-US" dirty="0">
                <a:solidFill>
                  <a:srgbClr val="0070C0"/>
                </a:solidFill>
              </a:rPr>
              <a:t>ATO </a:t>
            </a:r>
            <a:r>
              <a:rPr lang="cs-CZ" dirty="0">
                <a:solidFill>
                  <a:srgbClr val="0070C0"/>
                </a:solidFill>
              </a:rPr>
              <a:t>pro </a:t>
            </a:r>
            <a:r>
              <a:rPr lang="cs-CZ" dirty="0" smtClean="0">
                <a:solidFill>
                  <a:srgbClr val="0070C0"/>
                </a:solidFill>
              </a:rPr>
              <a:t>kybernetickou </a:t>
            </a:r>
            <a:r>
              <a:rPr lang="cs-CZ" dirty="0">
                <a:solidFill>
                  <a:srgbClr val="0070C0"/>
                </a:solidFill>
              </a:rPr>
              <a:t>obranu </a:t>
            </a:r>
            <a:endParaRPr lang="cs-CZ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dirty="0"/>
              <a:t>NATO </a:t>
            </a:r>
            <a:r>
              <a:rPr lang="cs-CZ" dirty="0" smtClean="0"/>
              <a:t>se zavázalo vypracovat společné standardy pro kritické úkoly Aliance </a:t>
            </a:r>
            <a:endParaRPr lang="cs-CZ" dirty="0"/>
          </a:p>
          <a:p>
            <a:pPr>
              <a:defRPr/>
            </a:pPr>
            <a:r>
              <a:rPr lang="cs-CZ" dirty="0" smtClean="0"/>
              <a:t>Členové Aliance budou sdílet veškeré informace a nejlepší praktiky v oblasti kybernetické obrany</a:t>
            </a:r>
            <a:endParaRPr lang="cs-CZ" dirty="0"/>
          </a:p>
          <a:p>
            <a:pPr>
              <a:defRPr/>
            </a:pPr>
            <a:r>
              <a:rPr lang="cs-CZ" dirty="0" smtClean="0"/>
              <a:t>Členové Aliance budou provádět cvičení pro oblast kybernetické  obrany</a:t>
            </a:r>
            <a:endParaRPr lang="cs-CZ" dirty="0"/>
          </a:p>
          <a:p>
            <a:pPr>
              <a:defRPr/>
            </a:pPr>
            <a:r>
              <a:rPr lang="en-US" dirty="0"/>
              <a:t>NATO </a:t>
            </a:r>
            <a:r>
              <a:rPr lang="cs-CZ" dirty="0" smtClean="0"/>
              <a:t>bude dále vyvíjet a zlepšovat svou schopnost reagovat na počítačové incidenty s cílem chránit vlastní sítě NATO</a:t>
            </a:r>
            <a:endParaRPr lang="cs-CZ" dirty="0"/>
          </a:p>
          <a:p>
            <a:pPr indent="0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6C364B46-3780-4104-BC92-5E8A29F9C20B}" type="slidenum">
              <a:rPr lang="cs-CZ" altLang="cs-CZ"/>
              <a:pPr/>
              <a:t>9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AKIS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Sablona_AKIS</Template>
  <TotalTime>3353</TotalTime>
  <Words>2108</Words>
  <Application>Microsoft Office PowerPoint</Application>
  <PresentationFormat>Předvádění na obrazovce (4:3)</PresentationFormat>
  <Paragraphs>276</Paragraphs>
  <Slides>27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Sablona_AKIS</vt:lpstr>
      <vt:lpstr> </vt:lpstr>
      <vt:lpstr>Kyberterorismus – hrozby a obrana</vt:lpstr>
      <vt:lpstr>I.  ÚVOD</vt:lpstr>
      <vt:lpstr>II.  StRATEGie nato pro kybernetickou  obranu</vt:lpstr>
      <vt:lpstr>II.  Strategie NATO pro kybernetickou obranu</vt:lpstr>
      <vt:lpstr>II.  Strategie NATO pro kybernetickou  obranu</vt:lpstr>
      <vt:lpstr>II.  Strategie NATO pro kybernetickou obranu</vt:lpstr>
      <vt:lpstr>II.  Strategie NATO pro kybernetickou obranu</vt:lpstr>
      <vt:lpstr>II.  Strategie NATO pro kybernetickou obranu</vt:lpstr>
      <vt:lpstr>III. Kybernetická obrana české republiky</vt:lpstr>
      <vt:lpstr>Iii. Kybernetická obrana české republiky</vt:lpstr>
      <vt:lpstr>Iii. Kybernetická obrana české republiky</vt:lpstr>
      <vt:lpstr>Iii. Kybernetická  obrana české republiky </vt:lpstr>
      <vt:lpstr>Iii. Kybernetická  obrana české republiky</vt:lpstr>
      <vt:lpstr>Iii. Kybernetická  obrana české republiky</vt:lpstr>
      <vt:lpstr>Iii. Kybernetická  obrana české republiky</vt:lpstr>
      <vt:lpstr>Iii. Kybernetická  obrana české republiky</vt:lpstr>
      <vt:lpstr>Iii. Kybernetická  obrana české republiky</vt:lpstr>
      <vt:lpstr>Iii. Kybernetická  obrana české republiky</vt:lpstr>
      <vt:lpstr>IV. Opatření mo čr pro zajištění kybernetické bezpečnosti</vt:lpstr>
      <vt:lpstr>IV. Opatření mo čr pro zajištění kybernetické bezpečnosti </vt:lpstr>
      <vt:lpstr>IV. Opatření mo čr pro zajištění kybernetické bezpečnosti</vt:lpstr>
      <vt:lpstr>IV. SCHOPNOSTI KYBERNETICKÉ OBRANY V REZORTU MO ČR </vt:lpstr>
      <vt:lpstr>IV.  ZÍSKANÉ SCHOPNOSTI TECHNICKÉHO CENTRA CIRC MO </vt:lpstr>
      <vt:lpstr>IV.  CIRC (Computer Incident Response Team) na MO - Další úroveň bezpečnosti</vt:lpstr>
      <vt:lpstr>V.  Zapojení záložních důstojníků a vojáků</vt:lpstr>
      <vt:lpstr>  </vt:lpstr>
    </vt:vector>
  </TitlesOfParts>
  <Company>AČR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TANDLER - 34.ZKIS</dc:creator>
  <cp:lastModifiedBy>Radim</cp:lastModifiedBy>
  <cp:revision>386</cp:revision>
  <cp:lastPrinted>2014-09-23T07:19:17Z</cp:lastPrinted>
  <dcterms:created xsi:type="dcterms:W3CDTF">2014-01-09T06:36:50Z</dcterms:created>
  <dcterms:modified xsi:type="dcterms:W3CDTF">2015-06-24T19:47:14Z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0x010100F23D55EC24EE504199770ECF2ACF7370</vt:lpwstr>
  </property>
</Properties>
</file>